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9"/>
  </p:notesMasterIdLst>
  <p:sldIdLst>
    <p:sldId id="256" r:id="rId2"/>
    <p:sldId id="258" r:id="rId3"/>
    <p:sldId id="286" r:id="rId4"/>
    <p:sldId id="260" r:id="rId5"/>
    <p:sldId id="262" r:id="rId6"/>
    <p:sldId id="304" r:id="rId7"/>
    <p:sldId id="308" r:id="rId8"/>
    <p:sldId id="306" r:id="rId9"/>
    <p:sldId id="307" r:id="rId10"/>
    <p:sldId id="309" r:id="rId11"/>
    <p:sldId id="314" r:id="rId12"/>
    <p:sldId id="315" r:id="rId13"/>
    <p:sldId id="311" r:id="rId14"/>
    <p:sldId id="313" r:id="rId15"/>
    <p:sldId id="263" r:id="rId16"/>
    <p:sldId id="312" r:id="rId17"/>
    <p:sldId id="310" r:id="rId18"/>
  </p:sldIdLst>
  <p:sldSz cx="9144000" cy="5143500" type="screen16x9"/>
  <p:notesSz cx="6858000" cy="9144000"/>
  <p:embeddedFontLst>
    <p:embeddedFont>
      <p:font typeface="Comfortaa" panose="020B0604020202020204" charset="0"/>
      <p:regular r:id="rId20"/>
      <p:bold r:id="rId21"/>
    </p:embeddedFont>
    <p:embeddedFont>
      <p:font typeface="Comic Sans MS" panose="030F0702030302020204" pitchFamily="66" charset="0"/>
      <p:regular r:id="rId22"/>
      <p:bold r:id="rId23"/>
      <p:italic r:id="rId24"/>
      <p:boldItalic r:id="rId25"/>
    </p:embeddedFont>
    <p:embeddedFont>
      <p:font typeface="Open Sans" panose="020B0604020202020204" charset="0"/>
      <p:regular r:id="rId26"/>
      <p:bold r:id="rId27"/>
      <p:italic r:id="rId28"/>
      <p:boldItalic r:id="rId29"/>
    </p:embeddedFont>
    <p:embeddedFont>
      <p:font typeface="Orbitron" panose="020B0604020202020204" charset="0"/>
      <p:regular r:id="rId30"/>
      <p:bold r:id="rId31"/>
    </p:embeddedFont>
    <p:embeddedFont>
      <p:font typeface="Orbitron Regular"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8B34524-4D83-4496-93C5-AF760B0815C3}">
          <p14:sldIdLst>
            <p14:sldId id="256"/>
            <p14:sldId id="258"/>
            <p14:sldId id="286"/>
            <p14:sldId id="260"/>
            <p14:sldId id="262"/>
            <p14:sldId id="304"/>
            <p14:sldId id="308"/>
            <p14:sldId id="306"/>
            <p14:sldId id="307"/>
            <p14:sldId id="309"/>
            <p14:sldId id="314"/>
            <p14:sldId id="315"/>
            <p14:sldId id="311"/>
          </p14:sldIdLst>
        </p14:section>
        <p14:section name="Untitled Section" id="{5CCB5F26-AA1D-484D-8A3A-F49E013F2AF1}">
          <p14:sldIdLst>
            <p14:sldId id="313"/>
            <p14:sldId id="263"/>
            <p14:sldId id="312"/>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40B351-4103-4A1D-892E-8C99AEAC5314}" v="26" dt="2020-12-09T10:45:30.592"/>
    <p1510:client id="{EF8109A2-A996-456D-92F5-E9108C3FCAD9}" v="47" dt="2020-12-09T10:52:25.183"/>
  </p1510:revLst>
</p1510:revInfo>
</file>

<file path=ppt/tableStyles.xml><?xml version="1.0" encoding="utf-8"?>
<a:tblStyleLst xmlns:a="http://schemas.openxmlformats.org/drawingml/2006/main" def="{220C5905-A35A-40C7-9A33-575ABF898568}">
  <a:tblStyle styleId="{220C5905-A35A-40C7-9A33-575ABF8985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microsoft.com/office/2015/10/relationships/revisionInfo" Target="revisionInfo.xml"/><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jay Shrestha" userId="751921a25034ffef" providerId="Windows Live" clId="Web-{7B40B351-4103-4A1D-892E-8C99AEAC5314}"/>
    <pc:docChg chg="modSld">
      <pc:chgData name="Bijay Shrestha" userId="751921a25034ffef" providerId="Windows Live" clId="Web-{7B40B351-4103-4A1D-892E-8C99AEAC5314}" dt="2020-12-09T10:45:30.592" v="25" actId="1076"/>
      <pc:docMkLst>
        <pc:docMk/>
      </pc:docMkLst>
      <pc:sldChg chg="addSp delSp modSp">
        <pc:chgData name="Bijay Shrestha" userId="751921a25034ffef" providerId="Windows Live" clId="Web-{7B40B351-4103-4A1D-892E-8C99AEAC5314}" dt="2020-12-09T10:45:30.592" v="25" actId="1076"/>
        <pc:sldMkLst>
          <pc:docMk/>
          <pc:sldMk cId="0" sldId="256"/>
        </pc:sldMkLst>
        <pc:spChg chg="add mod">
          <ac:chgData name="Bijay Shrestha" userId="751921a25034ffef" providerId="Windows Live" clId="Web-{7B40B351-4103-4A1D-892E-8C99AEAC5314}" dt="2020-12-09T10:45:21.124" v="22" actId="20577"/>
          <ac:spMkLst>
            <pc:docMk/>
            <pc:sldMk cId="0" sldId="256"/>
            <ac:spMk id="2" creationId="{28DD58EF-A7DD-4217-86B2-E3D0EA2B48A4}"/>
          </ac:spMkLst>
        </pc:spChg>
        <pc:spChg chg="add del mod">
          <ac:chgData name="Bijay Shrestha" userId="751921a25034ffef" providerId="Windows Live" clId="Web-{7B40B351-4103-4A1D-892E-8C99AEAC5314}" dt="2020-12-09T10:45:17.467" v="18"/>
          <ac:spMkLst>
            <pc:docMk/>
            <pc:sldMk cId="0" sldId="256"/>
            <ac:spMk id="3" creationId="{C144B1C3-096A-44FF-A651-665F696988C7}"/>
          </ac:spMkLst>
        </pc:spChg>
        <pc:spChg chg="mod">
          <ac:chgData name="Bijay Shrestha" userId="751921a25034ffef" providerId="Windows Live" clId="Web-{7B40B351-4103-4A1D-892E-8C99AEAC5314}" dt="2020-12-09T10:45:05.280" v="14" actId="1076"/>
          <ac:spMkLst>
            <pc:docMk/>
            <pc:sldMk cId="0" sldId="256"/>
            <ac:spMk id="152" creationId="{00000000-0000-0000-0000-000000000000}"/>
          </ac:spMkLst>
        </pc:spChg>
        <pc:spChg chg="mod">
          <ac:chgData name="Bijay Shrestha" userId="751921a25034ffef" providerId="Windows Live" clId="Web-{7B40B351-4103-4A1D-892E-8C99AEAC5314}" dt="2020-12-09T10:45:30.592" v="25" actId="1076"/>
          <ac:spMkLst>
            <pc:docMk/>
            <pc:sldMk cId="0" sldId="256"/>
            <ac:spMk id="153" creationId="{00000000-0000-0000-0000-000000000000}"/>
          </ac:spMkLst>
        </pc:spChg>
      </pc:sldChg>
    </pc:docChg>
  </pc:docChgLst>
  <pc:docChgLst>
    <pc:chgData name="Bijay Shrestha" userId="751921a25034ffef" providerId="Windows Live" clId="Web-{EF8109A2-A996-456D-92F5-E9108C3FCAD9}"/>
    <pc:docChg chg="modSld">
      <pc:chgData name="Bijay Shrestha" userId="751921a25034ffef" providerId="Windows Live" clId="Web-{EF8109A2-A996-456D-92F5-E9108C3FCAD9}" dt="2020-12-09T10:52:25.183" v="44" actId="20577"/>
      <pc:docMkLst>
        <pc:docMk/>
      </pc:docMkLst>
      <pc:sldChg chg="modSp">
        <pc:chgData name="Bijay Shrestha" userId="751921a25034ffef" providerId="Windows Live" clId="Web-{EF8109A2-A996-456D-92F5-E9108C3FCAD9}" dt="2020-12-09T10:52:25.183" v="43" actId="20577"/>
        <pc:sldMkLst>
          <pc:docMk/>
          <pc:sldMk cId="0" sldId="256"/>
        </pc:sldMkLst>
        <pc:spChg chg="mod">
          <ac:chgData name="Bijay Shrestha" userId="751921a25034ffef" providerId="Windows Live" clId="Web-{EF8109A2-A996-456D-92F5-E9108C3FCAD9}" dt="2020-12-09T10:52:25.183" v="43" actId="20577"/>
          <ac:spMkLst>
            <pc:docMk/>
            <pc:sldMk cId="0" sldId="256"/>
            <ac:spMk id="2" creationId="{28DD58EF-A7DD-4217-86B2-E3D0EA2B48A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95905f5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895905f5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2"/>
        <p:cNvGrpSpPr/>
        <p:nvPr/>
      </p:nvGrpSpPr>
      <p:grpSpPr>
        <a:xfrm>
          <a:off x="0" y="0"/>
          <a:ext cx="0" cy="0"/>
          <a:chOff x="0" y="0"/>
          <a:chExt cx="0" cy="0"/>
        </a:xfrm>
      </p:grpSpPr>
      <p:sp>
        <p:nvSpPr>
          <p:cNvPr id="4833" name="Google Shape;4833;g8a2cde2ac4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4" name="Google Shape;4834;g8a2cde2ac4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95905f5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95905f5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95905f5e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95905f5e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895905f5e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895905f5e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227900" y="1876125"/>
            <a:ext cx="6688200" cy="9285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5200"/>
              <a:buNone/>
              <a:defRPr sz="52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09925" y="2804625"/>
            <a:ext cx="2924100" cy="63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D9D9D9"/>
              </a:buClr>
              <a:buSzPts val="2800"/>
              <a:buNone/>
              <a:defRPr sz="1800">
                <a:solidFill>
                  <a:schemeClr val="lt1"/>
                </a:solidFill>
              </a:defRPr>
            </a:lvl1pPr>
            <a:lvl2pPr lvl="1" algn="ctr">
              <a:lnSpc>
                <a:spcPct val="100000"/>
              </a:lnSpc>
              <a:spcBef>
                <a:spcPts val="0"/>
              </a:spcBef>
              <a:spcAft>
                <a:spcPts val="0"/>
              </a:spcAft>
              <a:buClr>
                <a:srgbClr val="D9D9D9"/>
              </a:buClr>
              <a:buSzPts val="2800"/>
              <a:buNone/>
              <a:defRPr sz="2800">
                <a:solidFill>
                  <a:srgbClr val="D9D9D9"/>
                </a:solidFill>
              </a:defRPr>
            </a:lvl2pPr>
            <a:lvl3pPr lvl="2" algn="ctr">
              <a:lnSpc>
                <a:spcPct val="100000"/>
              </a:lnSpc>
              <a:spcBef>
                <a:spcPts val="0"/>
              </a:spcBef>
              <a:spcAft>
                <a:spcPts val="0"/>
              </a:spcAft>
              <a:buClr>
                <a:srgbClr val="D9D9D9"/>
              </a:buClr>
              <a:buSzPts val="2800"/>
              <a:buNone/>
              <a:defRPr sz="2800">
                <a:solidFill>
                  <a:srgbClr val="D9D9D9"/>
                </a:solidFill>
              </a:defRPr>
            </a:lvl3pPr>
            <a:lvl4pPr lvl="3" algn="ctr">
              <a:lnSpc>
                <a:spcPct val="100000"/>
              </a:lnSpc>
              <a:spcBef>
                <a:spcPts val="0"/>
              </a:spcBef>
              <a:spcAft>
                <a:spcPts val="0"/>
              </a:spcAft>
              <a:buClr>
                <a:srgbClr val="D9D9D9"/>
              </a:buClr>
              <a:buSzPts val="2800"/>
              <a:buNone/>
              <a:defRPr sz="2800">
                <a:solidFill>
                  <a:srgbClr val="D9D9D9"/>
                </a:solidFill>
              </a:defRPr>
            </a:lvl4pPr>
            <a:lvl5pPr lvl="4" algn="ctr">
              <a:lnSpc>
                <a:spcPct val="100000"/>
              </a:lnSpc>
              <a:spcBef>
                <a:spcPts val="0"/>
              </a:spcBef>
              <a:spcAft>
                <a:spcPts val="0"/>
              </a:spcAft>
              <a:buClr>
                <a:srgbClr val="D9D9D9"/>
              </a:buClr>
              <a:buSzPts val="2800"/>
              <a:buNone/>
              <a:defRPr sz="2800">
                <a:solidFill>
                  <a:srgbClr val="D9D9D9"/>
                </a:solidFill>
              </a:defRPr>
            </a:lvl5pPr>
            <a:lvl6pPr lvl="5" algn="ctr">
              <a:lnSpc>
                <a:spcPct val="100000"/>
              </a:lnSpc>
              <a:spcBef>
                <a:spcPts val="0"/>
              </a:spcBef>
              <a:spcAft>
                <a:spcPts val="0"/>
              </a:spcAft>
              <a:buClr>
                <a:srgbClr val="D9D9D9"/>
              </a:buClr>
              <a:buSzPts val="2800"/>
              <a:buNone/>
              <a:defRPr sz="2800">
                <a:solidFill>
                  <a:srgbClr val="D9D9D9"/>
                </a:solidFill>
              </a:defRPr>
            </a:lvl6pPr>
            <a:lvl7pPr lvl="6" algn="ctr">
              <a:lnSpc>
                <a:spcPct val="100000"/>
              </a:lnSpc>
              <a:spcBef>
                <a:spcPts val="0"/>
              </a:spcBef>
              <a:spcAft>
                <a:spcPts val="0"/>
              </a:spcAft>
              <a:buClr>
                <a:srgbClr val="D9D9D9"/>
              </a:buClr>
              <a:buSzPts val="2800"/>
              <a:buNone/>
              <a:defRPr sz="2800">
                <a:solidFill>
                  <a:srgbClr val="D9D9D9"/>
                </a:solidFill>
              </a:defRPr>
            </a:lvl7pPr>
            <a:lvl8pPr lvl="7" algn="ctr">
              <a:lnSpc>
                <a:spcPct val="100000"/>
              </a:lnSpc>
              <a:spcBef>
                <a:spcPts val="0"/>
              </a:spcBef>
              <a:spcAft>
                <a:spcPts val="0"/>
              </a:spcAft>
              <a:buClr>
                <a:srgbClr val="D9D9D9"/>
              </a:buClr>
              <a:buSzPts val="2800"/>
              <a:buNone/>
              <a:defRPr sz="2800">
                <a:solidFill>
                  <a:srgbClr val="D9D9D9"/>
                </a:solidFill>
              </a:defRPr>
            </a:lvl8pPr>
            <a:lvl9pPr lvl="8" algn="ctr">
              <a:lnSpc>
                <a:spcPct val="100000"/>
              </a:lnSpc>
              <a:spcBef>
                <a:spcPts val="0"/>
              </a:spcBef>
              <a:spcAft>
                <a:spcPts val="0"/>
              </a:spcAft>
              <a:buClr>
                <a:srgbClr val="D9D9D9"/>
              </a:buClr>
              <a:buSzPts val="2800"/>
              <a:buNone/>
              <a:defRPr sz="2800">
                <a:solidFill>
                  <a:srgbClr val="D9D9D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ix column">
  <p:cSld name="CUSTOM_5">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rot="-5400000">
            <a:off x="-983875" y="2238125"/>
            <a:ext cx="4058400" cy="664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89" name="Google Shape;89;p18"/>
          <p:cNvSpPr txBox="1">
            <a:spLocks noGrp="1"/>
          </p:cNvSpPr>
          <p:nvPr>
            <p:ph type="subTitle" idx="1"/>
          </p:nvPr>
        </p:nvSpPr>
        <p:spPr>
          <a:xfrm>
            <a:off x="1545529" y="1620825"/>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90" name="Google Shape;90;p18"/>
          <p:cNvSpPr txBox="1">
            <a:spLocks noGrp="1"/>
          </p:cNvSpPr>
          <p:nvPr>
            <p:ph type="body" idx="2"/>
          </p:nvPr>
        </p:nvSpPr>
        <p:spPr>
          <a:xfrm>
            <a:off x="1545529" y="1913888"/>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1" name="Google Shape;91;p18"/>
          <p:cNvSpPr txBox="1">
            <a:spLocks noGrp="1"/>
          </p:cNvSpPr>
          <p:nvPr>
            <p:ph type="subTitle" idx="3"/>
          </p:nvPr>
        </p:nvSpPr>
        <p:spPr>
          <a:xfrm>
            <a:off x="4005699" y="1618488"/>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92" name="Google Shape;92;p18"/>
          <p:cNvSpPr txBox="1">
            <a:spLocks noGrp="1"/>
          </p:cNvSpPr>
          <p:nvPr>
            <p:ph type="body" idx="4"/>
          </p:nvPr>
        </p:nvSpPr>
        <p:spPr>
          <a:xfrm>
            <a:off x="4005699" y="1911096"/>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3" name="Google Shape;93;p18"/>
          <p:cNvSpPr txBox="1">
            <a:spLocks noGrp="1"/>
          </p:cNvSpPr>
          <p:nvPr>
            <p:ph type="subTitle" idx="5"/>
          </p:nvPr>
        </p:nvSpPr>
        <p:spPr>
          <a:xfrm>
            <a:off x="6465732" y="1618488"/>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94" name="Google Shape;94;p18"/>
          <p:cNvSpPr txBox="1">
            <a:spLocks noGrp="1"/>
          </p:cNvSpPr>
          <p:nvPr>
            <p:ph type="body" idx="6"/>
          </p:nvPr>
        </p:nvSpPr>
        <p:spPr>
          <a:xfrm>
            <a:off x="6465732" y="1911096"/>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5" name="Google Shape;95;p18"/>
          <p:cNvSpPr txBox="1">
            <a:spLocks noGrp="1"/>
          </p:cNvSpPr>
          <p:nvPr>
            <p:ph type="subTitle" idx="7"/>
          </p:nvPr>
        </p:nvSpPr>
        <p:spPr>
          <a:xfrm>
            <a:off x="1545529" y="3640213"/>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96" name="Google Shape;96;p18"/>
          <p:cNvSpPr txBox="1">
            <a:spLocks noGrp="1"/>
          </p:cNvSpPr>
          <p:nvPr>
            <p:ph type="body" idx="8"/>
          </p:nvPr>
        </p:nvSpPr>
        <p:spPr>
          <a:xfrm>
            <a:off x="1545529" y="3940278"/>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18"/>
          <p:cNvSpPr txBox="1">
            <a:spLocks noGrp="1"/>
          </p:cNvSpPr>
          <p:nvPr>
            <p:ph type="subTitle" idx="9"/>
          </p:nvPr>
        </p:nvSpPr>
        <p:spPr>
          <a:xfrm>
            <a:off x="4005699" y="3640213"/>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98" name="Google Shape;98;p18"/>
          <p:cNvSpPr txBox="1">
            <a:spLocks noGrp="1"/>
          </p:cNvSpPr>
          <p:nvPr>
            <p:ph type="body" idx="13"/>
          </p:nvPr>
        </p:nvSpPr>
        <p:spPr>
          <a:xfrm>
            <a:off x="4005699" y="3940278"/>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9" name="Google Shape;99;p18"/>
          <p:cNvSpPr txBox="1">
            <a:spLocks noGrp="1"/>
          </p:cNvSpPr>
          <p:nvPr>
            <p:ph type="subTitle" idx="14"/>
          </p:nvPr>
        </p:nvSpPr>
        <p:spPr>
          <a:xfrm>
            <a:off x="6465732" y="3639312"/>
            <a:ext cx="19650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00" name="Google Shape;100;p18"/>
          <p:cNvSpPr txBox="1">
            <a:spLocks noGrp="1"/>
          </p:cNvSpPr>
          <p:nvPr>
            <p:ph type="body" idx="15"/>
          </p:nvPr>
        </p:nvSpPr>
        <p:spPr>
          <a:xfrm>
            <a:off x="6465732" y="3937642"/>
            <a:ext cx="19650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rot="-5400000">
            <a:off x="-1079875" y="2328125"/>
            <a:ext cx="4064400" cy="478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1828675" y="676350"/>
            <a:ext cx="6602100" cy="37908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434343"/>
              </a:buClr>
              <a:buSzPts val="1400"/>
              <a:buChar char="●"/>
              <a:defRPr sz="1100"/>
            </a:lvl1pPr>
            <a:lvl2pPr marL="914400" lvl="1" indent="-317500">
              <a:spcBef>
                <a:spcPts val="0"/>
              </a:spcBef>
              <a:spcAft>
                <a:spcPts val="0"/>
              </a:spcAft>
              <a:buClr>
                <a:srgbClr val="434343"/>
              </a:buClr>
              <a:buSzPts val="1400"/>
              <a:buFont typeface="Roboto Condensed Light"/>
              <a:buChar char="○"/>
              <a:defRPr/>
            </a:lvl2pPr>
            <a:lvl3pPr marL="1371600" lvl="2" indent="-317500">
              <a:spcBef>
                <a:spcPts val="1600"/>
              </a:spcBef>
              <a:spcAft>
                <a:spcPts val="0"/>
              </a:spcAft>
              <a:buClr>
                <a:srgbClr val="434343"/>
              </a:buClr>
              <a:buSzPts val="1400"/>
              <a:buFont typeface="Roboto Condensed Light"/>
              <a:buChar char="■"/>
              <a:defRPr/>
            </a:lvl3pPr>
            <a:lvl4pPr marL="1828800" lvl="3" indent="-317500">
              <a:spcBef>
                <a:spcPts val="1600"/>
              </a:spcBef>
              <a:spcAft>
                <a:spcPts val="0"/>
              </a:spcAft>
              <a:buClr>
                <a:srgbClr val="434343"/>
              </a:buClr>
              <a:buSzPts val="1400"/>
              <a:buFont typeface="Roboto Condensed Light"/>
              <a:buChar char="●"/>
              <a:defRPr/>
            </a:lvl4pPr>
            <a:lvl5pPr marL="2286000" lvl="4" indent="-317500">
              <a:spcBef>
                <a:spcPts val="1600"/>
              </a:spcBef>
              <a:spcAft>
                <a:spcPts val="0"/>
              </a:spcAft>
              <a:buClr>
                <a:srgbClr val="434343"/>
              </a:buClr>
              <a:buSzPts val="1400"/>
              <a:buFont typeface="Roboto Condensed Light"/>
              <a:buChar char="○"/>
              <a:defRPr/>
            </a:lvl5pPr>
            <a:lvl6pPr marL="2743200" lvl="5" indent="-317500">
              <a:spcBef>
                <a:spcPts val="1600"/>
              </a:spcBef>
              <a:spcAft>
                <a:spcPts val="0"/>
              </a:spcAft>
              <a:buClr>
                <a:srgbClr val="434343"/>
              </a:buClr>
              <a:buSzPts val="1400"/>
              <a:buFont typeface="Roboto Condensed Light"/>
              <a:buChar char="■"/>
              <a:defRPr/>
            </a:lvl6pPr>
            <a:lvl7pPr marL="3200400" lvl="6" indent="-317500">
              <a:spcBef>
                <a:spcPts val="1600"/>
              </a:spcBef>
              <a:spcAft>
                <a:spcPts val="0"/>
              </a:spcAft>
              <a:buClr>
                <a:srgbClr val="434343"/>
              </a:buClr>
              <a:buSzPts val="1400"/>
              <a:buFont typeface="Roboto Condensed Light"/>
              <a:buChar char="●"/>
              <a:defRPr/>
            </a:lvl7pPr>
            <a:lvl8pPr marL="3657600" lvl="7" indent="-317500">
              <a:spcBef>
                <a:spcPts val="1600"/>
              </a:spcBef>
              <a:spcAft>
                <a:spcPts val="0"/>
              </a:spcAft>
              <a:buClr>
                <a:srgbClr val="434343"/>
              </a:buClr>
              <a:buSzPts val="1400"/>
              <a:buFont typeface="Roboto Condensed Light"/>
              <a:buChar char="○"/>
              <a:defRPr/>
            </a:lvl8pPr>
            <a:lvl9pPr marL="4114800" lvl="8" indent="-317500">
              <a:spcBef>
                <a:spcPts val="1600"/>
              </a:spcBef>
              <a:spcAft>
                <a:spcPts val="1600"/>
              </a:spcAft>
              <a:buClr>
                <a:srgbClr val="434343"/>
              </a:buClr>
              <a:buSzPts val="1400"/>
              <a:buFont typeface="Roboto Condensed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rot="-5400000">
            <a:off x="-989125" y="2243600"/>
            <a:ext cx="4058100" cy="653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713225" y="539500"/>
            <a:ext cx="6144900" cy="4059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713225" y="1242700"/>
            <a:ext cx="35976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4" name="Google Shape;34;p9"/>
          <p:cNvSpPr txBox="1">
            <a:spLocks noGrp="1"/>
          </p:cNvSpPr>
          <p:nvPr>
            <p:ph type="subTitle" idx="1"/>
          </p:nvPr>
        </p:nvSpPr>
        <p:spPr>
          <a:xfrm>
            <a:off x="713225" y="2812600"/>
            <a:ext cx="35976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body" idx="2"/>
          </p:nvPr>
        </p:nvSpPr>
        <p:spPr>
          <a:xfrm>
            <a:off x="4939500" y="724075"/>
            <a:ext cx="3491400" cy="3695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5" name="Google Shape;45;p12"/>
          <p:cNvSpPr/>
          <p:nvPr/>
        </p:nvSpPr>
        <p:spPr>
          <a:xfrm>
            <a:off x="-100" y="-9500"/>
            <a:ext cx="9144000"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rot="-5400000">
            <a:off x="-1076575" y="2329675"/>
            <a:ext cx="4058400" cy="478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50" name="Google Shape;50;p14"/>
          <p:cNvSpPr txBox="1">
            <a:spLocks noGrp="1"/>
          </p:cNvSpPr>
          <p:nvPr>
            <p:ph type="subTitle" idx="1"/>
          </p:nvPr>
        </p:nvSpPr>
        <p:spPr>
          <a:xfrm>
            <a:off x="2311110" y="780100"/>
            <a:ext cx="2616300" cy="2709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Comfortaa"/>
              <a:buNone/>
              <a:defRPr sz="1800">
                <a:solidFill>
                  <a:schemeClr val="lt1"/>
                </a:solidFill>
                <a:latin typeface="Orbitron Regular"/>
                <a:ea typeface="Orbitron Regular"/>
                <a:cs typeface="Orbitron Regular"/>
                <a:sym typeface="Orbitron Regular"/>
              </a:defRPr>
            </a:lvl1pPr>
            <a:lvl2pPr lvl="1">
              <a:spcBef>
                <a:spcPts val="1600"/>
              </a:spcBef>
              <a:spcAft>
                <a:spcPts val="0"/>
              </a:spcAft>
              <a:buSzPts val="1800"/>
              <a:buNone/>
              <a:defRPr sz="1800"/>
            </a:lvl2pPr>
            <a:lvl3pPr lvl="2">
              <a:spcBef>
                <a:spcPts val="1600"/>
              </a:spcBef>
              <a:spcAft>
                <a:spcPts val="0"/>
              </a:spcAft>
              <a:buSzPts val="1800"/>
              <a:buNone/>
              <a:defRPr sz="1800"/>
            </a:lvl3pPr>
            <a:lvl4pPr lvl="3">
              <a:spcBef>
                <a:spcPts val="1600"/>
              </a:spcBef>
              <a:spcAft>
                <a:spcPts val="0"/>
              </a:spcAft>
              <a:buSzPts val="1800"/>
              <a:buNone/>
              <a:defRPr sz="1800"/>
            </a:lvl4pPr>
            <a:lvl5pPr lvl="4">
              <a:spcBef>
                <a:spcPts val="1600"/>
              </a:spcBef>
              <a:spcAft>
                <a:spcPts val="0"/>
              </a:spcAft>
              <a:buSzPts val="1800"/>
              <a:buNone/>
              <a:defRPr sz="1800"/>
            </a:lvl5pPr>
            <a:lvl6pPr lvl="5">
              <a:spcBef>
                <a:spcPts val="1600"/>
              </a:spcBef>
              <a:spcAft>
                <a:spcPts val="0"/>
              </a:spcAft>
              <a:buSzPts val="1800"/>
              <a:buNone/>
              <a:defRPr sz="1800"/>
            </a:lvl6pPr>
            <a:lvl7pPr lvl="6">
              <a:spcBef>
                <a:spcPts val="1600"/>
              </a:spcBef>
              <a:spcAft>
                <a:spcPts val="0"/>
              </a:spcAft>
              <a:buSzPts val="1800"/>
              <a:buNone/>
              <a:defRPr sz="1800"/>
            </a:lvl7pPr>
            <a:lvl8pPr lvl="7">
              <a:spcBef>
                <a:spcPts val="1600"/>
              </a:spcBef>
              <a:spcAft>
                <a:spcPts val="0"/>
              </a:spcAft>
              <a:buSzPts val="1800"/>
              <a:buNone/>
              <a:defRPr sz="1800"/>
            </a:lvl8pPr>
            <a:lvl9pPr lvl="8">
              <a:spcBef>
                <a:spcPts val="1600"/>
              </a:spcBef>
              <a:spcAft>
                <a:spcPts val="1600"/>
              </a:spcAft>
              <a:buSzPts val="1800"/>
              <a:buNone/>
              <a:defRPr sz="1800"/>
            </a:lvl9pPr>
          </a:lstStyle>
          <a:p>
            <a:endParaRPr/>
          </a:p>
        </p:txBody>
      </p:sp>
      <p:sp>
        <p:nvSpPr>
          <p:cNvPr id="51" name="Google Shape;51;p14"/>
          <p:cNvSpPr txBox="1">
            <a:spLocks noGrp="1"/>
          </p:cNvSpPr>
          <p:nvPr>
            <p:ph type="body" idx="2"/>
          </p:nvPr>
        </p:nvSpPr>
        <p:spPr>
          <a:xfrm>
            <a:off x="2311100" y="1075550"/>
            <a:ext cx="2414100" cy="730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4"/>
          <p:cNvSpPr txBox="1">
            <a:spLocks noGrp="1"/>
          </p:cNvSpPr>
          <p:nvPr>
            <p:ph type="subTitle" idx="3"/>
          </p:nvPr>
        </p:nvSpPr>
        <p:spPr>
          <a:xfrm>
            <a:off x="2311110" y="1959975"/>
            <a:ext cx="26163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solidFill>
                  <a:schemeClr val="lt1"/>
                </a:solidFill>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3" name="Google Shape;53;p14"/>
          <p:cNvSpPr txBox="1">
            <a:spLocks noGrp="1"/>
          </p:cNvSpPr>
          <p:nvPr>
            <p:ph type="body" idx="4"/>
          </p:nvPr>
        </p:nvSpPr>
        <p:spPr>
          <a:xfrm>
            <a:off x="2311100" y="2259647"/>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4" name="Google Shape;54;p14"/>
          <p:cNvSpPr txBox="1">
            <a:spLocks noGrp="1"/>
          </p:cNvSpPr>
          <p:nvPr>
            <p:ph type="subTitle" idx="5"/>
          </p:nvPr>
        </p:nvSpPr>
        <p:spPr>
          <a:xfrm>
            <a:off x="2311238" y="3137750"/>
            <a:ext cx="26163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solidFill>
                  <a:schemeClr val="lt1"/>
                </a:solidFill>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5" name="Google Shape;55;p14"/>
          <p:cNvSpPr txBox="1">
            <a:spLocks noGrp="1"/>
          </p:cNvSpPr>
          <p:nvPr>
            <p:ph type="body" idx="6"/>
          </p:nvPr>
        </p:nvSpPr>
        <p:spPr>
          <a:xfrm>
            <a:off x="2311100" y="3426553"/>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6" name="Google Shape;56;p14"/>
          <p:cNvSpPr txBox="1">
            <a:spLocks noGrp="1"/>
          </p:cNvSpPr>
          <p:nvPr>
            <p:ph type="subTitle" idx="7"/>
          </p:nvPr>
        </p:nvSpPr>
        <p:spPr>
          <a:xfrm>
            <a:off x="5980151" y="780100"/>
            <a:ext cx="24141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7" name="Google Shape;57;p14"/>
          <p:cNvSpPr txBox="1">
            <a:spLocks noGrp="1"/>
          </p:cNvSpPr>
          <p:nvPr>
            <p:ph type="body" idx="8"/>
          </p:nvPr>
        </p:nvSpPr>
        <p:spPr>
          <a:xfrm>
            <a:off x="5980150" y="1075550"/>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8" name="Google Shape;58;p14"/>
          <p:cNvSpPr txBox="1">
            <a:spLocks noGrp="1"/>
          </p:cNvSpPr>
          <p:nvPr>
            <p:ph type="subTitle" idx="9"/>
          </p:nvPr>
        </p:nvSpPr>
        <p:spPr>
          <a:xfrm>
            <a:off x="5980147" y="1959975"/>
            <a:ext cx="24141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9" name="Google Shape;59;p14"/>
          <p:cNvSpPr txBox="1">
            <a:spLocks noGrp="1"/>
          </p:cNvSpPr>
          <p:nvPr>
            <p:ph type="body" idx="13"/>
          </p:nvPr>
        </p:nvSpPr>
        <p:spPr>
          <a:xfrm>
            <a:off x="5980150" y="2259650"/>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4"/>
          <p:cNvSpPr txBox="1">
            <a:spLocks noGrp="1"/>
          </p:cNvSpPr>
          <p:nvPr>
            <p:ph type="subTitle" idx="14"/>
          </p:nvPr>
        </p:nvSpPr>
        <p:spPr>
          <a:xfrm>
            <a:off x="5964573" y="3137750"/>
            <a:ext cx="24141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61" name="Google Shape;61;p14"/>
          <p:cNvSpPr txBox="1">
            <a:spLocks noGrp="1"/>
          </p:cNvSpPr>
          <p:nvPr>
            <p:ph type="body" idx="15"/>
          </p:nvPr>
        </p:nvSpPr>
        <p:spPr>
          <a:xfrm>
            <a:off x="5980075" y="3426559"/>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2" name="Google Shape;62;p14"/>
          <p:cNvSpPr txBox="1">
            <a:spLocks noGrp="1"/>
          </p:cNvSpPr>
          <p:nvPr>
            <p:ph type="title" idx="16" hasCustomPrompt="1"/>
          </p:nvPr>
        </p:nvSpPr>
        <p:spPr>
          <a:xfrm>
            <a:off x="1256150" y="8563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3" name="Google Shape;63;p14"/>
          <p:cNvSpPr txBox="1">
            <a:spLocks noGrp="1"/>
          </p:cNvSpPr>
          <p:nvPr>
            <p:ph type="title" idx="17" hasCustomPrompt="1"/>
          </p:nvPr>
        </p:nvSpPr>
        <p:spPr>
          <a:xfrm>
            <a:off x="1256150" y="202065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4" name="Google Shape;64;p14"/>
          <p:cNvSpPr txBox="1">
            <a:spLocks noGrp="1"/>
          </p:cNvSpPr>
          <p:nvPr>
            <p:ph type="title" idx="18" hasCustomPrompt="1"/>
          </p:nvPr>
        </p:nvSpPr>
        <p:spPr>
          <a:xfrm>
            <a:off x="1223925" y="31850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5" name="Google Shape;65;p14"/>
          <p:cNvSpPr txBox="1">
            <a:spLocks noGrp="1"/>
          </p:cNvSpPr>
          <p:nvPr>
            <p:ph type="title" idx="19" hasCustomPrompt="1"/>
          </p:nvPr>
        </p:nvSpPr>
        <p:spPr>
          <a:xfrm>
            <a:off x="4909475" y="8563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6" name="Google Shape;66;p14"/>
          <p:cNvSpPr txBox="1">
            <a:spLocks noGrp="1"/>
          </p:cNvSpPr>
          <p:nvPr>
            <p:ph type="title" idx="20" hasCustomPrompt="1"/>
          </p:nvPr>
        </p:nvSpPr>
        <p:spPr>
          <a:xfrm>
            <a:off x="4909475" y="202065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7" name="Google Shape;67;p14"/>
          <p:cNvSpPr txBox="1">
            <a:spLocks noGrp="1"/>
          </p:cNvSpPr>
          <p:nvPr>
            <p:ph type="title" idx="21" hasCustomPrompt="1"/>
          </p:nvPr>
        </p:nvSpPr>
        <p:spPr>
          <a:xfrm>
            <a:off x="4877263" y="31850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rot="-5400000">
            <a:off x="-1083925" y="2336725"/>
            <a:ext cx="4053900" cy="459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70" name="Google Shape;70;p15"/>
          <p:cNvSpPr txBox="1">
            <a:spLocks noGrp="1"/>
          </p:cNvSpPr>
          <p:nvPr>
            <p:ph type="body" idx="1"/>
          </p:nvPr>
        </p:nvSpPr>
        <p:spPr>
          <a:xfrm>
            <a:off x="3041025" y="2940125"/>
            <a:ext cx="3858900" cy="1659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2">
  <p:cSld name="CUSTOM_4">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rot="-5400000">
            <a:off x="-992050" y="2240825"/>
            <a:ext cx="4063800" cy="6534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81" name="Google Shape;81;p17"/>
          <p:cNvSpPr txBox="1">
            <a:spLocks noGrp="1"/>
          </p:cNvSpPr>
          <p:nvPr>
            <p:ph type="subTitle" idx="1"/>
          </p:nvPr>
        </p:nvSpPr>
        <p:spPr>
          <a:xfrm>
            <a:off x="2001476" y="1277450"/>
            <a:ext cx="1495500" cy="43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82" name="Google Shape;82;p17"/>
          <p:cNvSpPr txBox="1">
            <a:spLocks noGrp="1"/>
          </p:cNvSpPr>
          <p:nvPr>
            <p:ph type="body" idx="2"/>
          </p:nvPr>
        </p:nvSpPr>
        <p:spPr>
          <a:xfrm>
            <a:off x="1978364" y="2250700"/>
            <a:ext cx="1616700" cy="8265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3" name="Google Shape;83;p17"/>
          <p:cNvSpPr txBox="1">
            <a:spLocks noGrp="1"/>
          </p:cNvSpPr>
          <p:nvPr>
            <p:ph type="subTitle" idx="3"/>
          </p:nvPr>
        </p:nvSpPr>
        <p:spPr>
          <a:xfrm>
            <a:off x="4346301" y="1277000"/>
            <a:ext cx="1495500" cy="43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84" name="Google Shape;84;p17"/>
          <p:cNvSpPr txBox="1">
            <a:spLocks noGrp="1"/>
          </p:cNvSpPr>
          <p:nvPr>
            <p:ph type="body" idx="4"/>
          </p:nvPr>
        </p:nvSpPr>
        <p:spPr>
          <a:xfrm>
            <a:off x="4333126" y="2252500"/>
            <a:ext cx="1618500" cy="822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5" name="Google Shape;85;p17"/>
          <p:cNvSpPr txBox="1">
            <a:spLocks noGrp="1"/>
          </p:cNvSpPr>
          <p:nvPr>
            <p:ph type="subTitle" idx="5"/>
          </p:nvPr>
        </p:nvSpPr>
        <p:spPr>
          <a:xfrm>
            <a:off x="6691126" y="1277450"/>
            <a:ext cx="1495500" cy="43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86" name="Google Shape;86;p17"/>
          <p:cNvSpPr txBox="1">
            <a:spLocks noGrp="1"/>
          </p:cNvSpPr>
          <p:nvPr>
            <p:ph type="body" idx="6"/>
          </p:nvPr>
        </p:nvSpPr>
        <p:spPr>
          <a:xfrm>
            <a:off x="6689701" y="2252500"/>
            <a:ext cx="1618500" cy="822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p:nvPr/>
        </p:nvSpPr>
        <p:spPr>
          <a:xfrm>
            <a:off x="5175" y="0"/>
            <a:ext cx="9144000" cy="5143500"/>
          </a:xfrm>
          <a:prstGeom prst="rect">
            <a:avLst/>
          </a:prstGeom>
          <a:gradFill>
            <a:gsLst>
              <a:gs pos="0">
                <a:srgbClr val="FFFFFF">
                  <a:alpha val="0"/>
                </a:srgbClr>
              </a:gs>
              <a:gs pos="100000">
                <a:schemeClr val="dk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1pPr>
            <a:lvl2pPr lvl="1"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2pPr>
            <a:lvl3pPr lvl="2"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3pPr>
            <a:lvl4pPr lvl="3"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4pPr>
            <a:lvl5pPr lvl="4"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5pPr>
            <a:lvl6pPr lvl="5"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6pPr>
            <a:lvl7pPr lvl="6"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7pPr>
            <a:lvl8pPr lvl="7"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8pPr>
            <a:lvl9pPr lvl="8"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9pPr>
          </a:lstStyle>
          <a:p>
            <a:endParaRPr/>
          </a:p>
        </p:txBody>
      </p:sp>
      <p:sp>
        <p:nvSpPr>
          <p:cNvPr id="8" name="Google Shape;8;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1pPr>
            <a:lvl2pPr marL="914400" lvl="1"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00000"/>
              </a:lnSpc>
              <a:spcBef>
                <a:spcPts val="1600"/>
              </a:spcBef>
              <a:spcAft>
                <a:spcPts val="160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5" r:id="rId5"/>
    <p:sldLayoutId id="2147483658" r:id="rId6"/>
    <p:sldLayoutId id="2147483660" r:id="rId7"/>
    <p:sldLayoutId id="2147483661" r:id="rId8"/>
    <p:sldLayoutId id="2147483663" r:id="rId9"/>
    <p:sldLayoutId id="214748366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subTitle" idx="1"/>
          </p:nvPr>
        </p:nvSpPr>
        <p:spPr>
          <a:xfrm>
            <a:off x="5967425" y="3336981"/>
            <a:ext cx="2924100" cy="639000"/>
          </a:xfrm>
          <a:prstGeom prst="rect">
            <a:avLst/>
          </a:prstGeom>
        </p:spPr>
        <p:txBody>
          <a:bodyPr spcFirstLastPara="1" wrap="square" lIns="91425" tIns="91425" rIns="91425" bIns="91425" anchor="t" anchorCtr="0">
            <a:noAutofit/>
          </a:bodyPr>
          <a:lstStyle/>
          <a:p>
            <a:pPr marL="0" indent="0">
              <a:buClr>
                <a:schemeClr val="dk1"/>
              </a:buClr>
              <a:buSzPts val="1100"/>
            </a:pPr>
            <a:r>
              <a:rPr lang="en"/>
              <a:t>Here is where our presentation begins</a:t>
            </a:r>
          </a:p>
          <a:p>
            <a:pPr marL="0" lvl="0" indent="0" algn="ctr" rtl="0">
              <a:spcBef>
                <a:spcPts val="0"/>
              </a:spcBef>
              <a:spcAft>
                <a:spcPts val="0"/>
              </a:spcAft>
              <a:buNone/>
            </a:pPr>
            <a:endParaRPr/>
          </a:p>
        </p:txBody>
      </p:sp>
      <p:sp>
        <p:nvSpPr>
          <p:cNvPr id="153" name="Google Shape;153;p27"/>
          <p:cNvSpPr txBox="1">
            <a:spLocks noGrp="1"/>
          </p:cNvSpPr>
          <p:nvPr>
            <p:ph type="ctrTitle"/>
          </p:nvPr>
        </p:nvSpPr>
        <p:spPr>
          <a:xfrm>
            <a:off x="1071325" y="706125"/>
            <a:ext cx="7001350" cy="2493669"/>
          </a:xfrm>
          <a:prstGeom prst="rect">
            <a:avLst/>
          </a:prstGeom>
        </p:spPr>
        <p:txBody>
          <a:bodyPr spcFirstLastPara="1" wrap="square" lIns="91425" tIns="91425" rIns="91425" bIns="91425" anchor="b" anchorCtr="0">
            <a:noAutofit/>
          </a:bodyPr>
          <a:lstStyle/>
          <a:p>
            <a:r>
              <a:rPr lang="en" b="1" dirty="0">
                <a:solidFill>
                  <a:schemeClr val="lt1"/>
                </a:solidFill>
              </a:rPr>
              <a:t>Sort Battle</a:t>
            </a:r>
            <a:br>
              <a:rPr lang="en" b="1" dirty="0">
                <a:solidFill>
                  <a:schemeClr val="lt1"/>
                </a:solidFill>
              </a:rPr>
            </a:br>
            <a:r>
              <a:rPr lang="en" b="1" dirty="0">
                <a:solidFill>
                  <a:schemeClr val="lt1"/>
                </a:solidFill>
              </a:rPr>
              <a:t>&amp;</a:t>
            </a:r>
            <a:br>
              <a:rPr lang="en" b="1" dirty="0">
                <a:solidFill>
                  <a:schemeClr val="lt1"/>
                </a:solidFill>
              </a:rPr>
            </a:br>
            <a:r>
              <a:rPr lang="en" b="1" dirty="0">
                <a:solidFill>
                  <a:schemeClr val="lt1"/>
                </a:solidFill>
              </a:rPr>
              <a:t>Maze Solver</a:t>
            </a:r>
          </a:p>
        </p:txBody>
      </p:sp>
      <p:sp>
        <p:nvSpPr>
          <p:cNvPr id="154" name="Google Shape;154;p27"/>
          <p:cNvSpPr/>
          <p:nvPr/>
        </p:nvSpPr>
        <p:spPr>
          <a:xfrm>
            <a:off x="4413900" y="40618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5025200" y="40618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3865825" y="40618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27"/>
          <p:cNvCxnSpPr/>
          <p:nvPr/>
        </p:nvCxnSpPr>
        <p:spPr>
          <a:xfrm>
            <a:off x="0" y="4217325"/>
            <a:ext cx="9166200" cy="0"/>
          </a:xfrm>
          <a:prstGeom prst="straightConnector1">
            <a:avLst/>
          </a:prstGeom>
          <a:noFill/>
          <a:ln w="28575" cap="flat" cmpd="sng">
            <a:solidFill>
              <a:schemeClr val="accent1"/>
            </a:solidFill>
            <a:prstDash val="solid"/>
            <a:round/>
            <a:headEnd type="none" w="med" len="med"/>
            <a:tailEnd type="none" w="med" len="med"/>
          </a:ln>
        </p:spPr>
      </p:cxnSp>
      <p:sp>
        <p:nvSpPr>
          <p:cNvPr id="2" name="TextBox 1">
            <a:extLst>
              <a:ext uri="{FF2B5EF4-FFF2-40B4-BE49-F238E27FC236}">
                <a16:creationId xmlns:a16="http://schemas.microsoft.com/office/drawing/2014/main" id="{28DD58EF-A7DD-4217-86B2-E3D0EA2B48A4}"/>
              </a:ext>
            </a:extLst>
          </p:cNvPr>
          <p:cNvSpPr txBox="1"/>
          <p:nvPr/>
        </p:nvSpPr>
        <p:spPr>
          <a:xfrm>
            <a:off x="-2658" y="4250365"/>
            <a:ext cx="342767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Comic Sans MS"/>
              </a:rPr>
              <a:t>-&gt; Arpan Gyawali(075BCT014)</a:t>
            </a:r>
            <a:endParaRPr lang="en-US">
              <a:solidFill>
                <a:schemeClr val="bg1"/>
              </a:solidFill>
            </a:endParaRPr>
          </a:p>
          <a:p>
            <a:r>
              <a:rPr lang="en-US">
                <a:solidFill>
                  <a:schemeClr val="bg1"/>
                </a:solidFill>
                <a:latin typeface="Comic Sans MS"/>
              </a:rPr>
              <a:t>-&gt; Bidhan Khatiwada(075BCT018)</a:t>
            </a:r>
          </a:p>
          <a:p>
            <a:r>
              <a:rPr lang="en-US">
                <a:solidFill>
                  <a:schemeClr val="bg1"/>
                </a:solidFill>
                <a:latin typeface="Comic Sans MS"/>
              </a:rPr>
              <a:t>-&gt; Bijaya Shrestha(075BCT020)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4DA86-F434-4E4E-9C17-A195F2DC99FE}"/>
              </a:ext>
            </a:extLst>
          </p:cNvPr>
          <p:cNvSpPr>
            <a:spLocks noGrp="1"/>
          </p:cNvSpPr>
          <p:nvPr>
            <p:ph type="title"/>
          </p:nvPr>
        </p:nvSpPr>
        <p:spPr>
          <a:xfrm rot="-5400000">
            <a:off x="-1009907" y="1942264"/>
            <a:ext cx="4058100" cy="653400"/>
          </a:xfrm>
        </p:spPr>
        <p:txBody>
          <a:bodyPr/>
          <a:lstStyle/>
          <a:p>
            <a:r>
              <a:rPr lang="en-GB" sz="3200" dirty="0"/>
              <a:t>Algorithm</a:t>
            </a:r>
          </a:p>
        </p:txBody>
      </p:sp>
      <p:pic>
        <p:nvPicPr>
          <p:cNvPr id="4" name="Picture 3">
            <a:extLst>
              <a:ext uri="{FF2B5EF4-FFF2-40B4-BE49-F238E27FC236}">
                <a16:creationId xmlns:a16="http://schemas.microsoft.com/office/drawing/2014/main" id="{A64A0A80-9B02-4942-831D-ADB971EFC4BE}"/>
              </a:ext>
            </a:extLst>
          </p:cNvPr>
          <p:cNvPicPr>
            <a:picLocks noChangeAspect="1"/>
          </p:cNvPicPr>
          <p:nvPr/>
        </p:nvPicPr>
        <p:blipFill rotWithShape="1">
          <a:blip r:embed="rId2"/>
          <a:srcRect t="14733" b="18303"/>
          <a:stretch/>
        </p:blipFill>
        <p:spPr>
          <a:xfrm>
            <a:off x="1704108" y="342899"/>
            <a:ext cx="6296891" cy="1766455"/>
          </a:xfrm>
          <a:prstGeom prst="rect">
            <a:avLst/>
          </a:prstGeom>
        </p:spPr>
      </p:pic>
      <p:pic>
        <p:nvPicPr>
          <p:cNvPr id="6" name="Picture 5">
            <a:extLst>
              <a:ext uri="{FF2B5EF4-FFF2-40B4-BE49-F238E27FC236}">
                <a16:creationId xmlns:a16="http://schemas.microsoft.com/office/drawing/2014/main" id="{E4F7F062-98E8-4A3D-B815-B62D5969ED23}"/>
              </a:ext>
            </a:extLst>
          </p:cNvPr>
          <p:cNvPicPr>
            <a:picLocks noChangeAspect="1"/>
          </p:cNvPicPr>
          <p:nvPr/>
        </p:nvPicPr>
        <p:blipFill>
          <a:blip r:embed="rId3"/>
          <a:stretch>
            <a:fillRect/>
          </a:stretch>
        </p:blipFill>
        <p:spPr>
          <a:xfrm>
            <a:off x="2787794" y="2509404"/>
            <a:ext cx="3810433" cy="2114550"/>
          </a:xfrm>
          <a:prstGeom prst="rect">
            <a:avLst/>
          </a:prstGeom>
        </p:spPr>
      </p:pic>
    </p:spTree>
    <p:extLst>
      <p:ext uri="{BB962C8B-B14F-4D97-AF65-F5344CB8AC3E}">
        <p14:creationId xmlns:p14="http://schemas.microsoft.com/office/powerpoint/2010/main" val="1543314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C2CEA-4534-475F-BAE4-C864437E1194}"/>
              </a:ext>
            </a:extLst>
          </p:cNvPr>
          <p:cNvSpPr>
            <a:spLocks noGrp="1"/>
          </p:cNvSpPr>
          <p:nvPr>
            <p:ph type="title"/>
          </p:nvPr>
        </p:nvSpPr>
        <p:spPr>
          <a:xfrm rot="-5400000">
            <a:off x="-962924" y="1982681"/>
            <a:ext cx="3477207" cy="478200"/>
          </a:xfrm>
        </p:spPr>
        <p:txBody>
          <a:bodyPr/>
          <a:lstStyle/>
          <a:p>
            <a:r>
              <a:rPr lang="en-GB" sz="3200" dirty="0"/>
              <a:t>Algorithm</a:t>
            </a:r>
          </a:p>
        </p:txBody>
      </p:sp>
      <p:sp>
        <p:nvSpPr>
          <p:cNvPr id="4" name="Google Shape;287;p33">
            <a:extLst>
              <a:ext uri="{FF2B5EF4-FFF2-40B4-BE49-F238E27FC236}">
                <a16:creationId xmlns:a16="http://schemas.microsoft.com/office/drawing/2014/main" id="{D81D2A65-6491-4999-B44D-FA4644B5C0CC}"/>
              </a:ext>
            </a:extLst>
          </p:cNvPr>
          <p:cNvSpPr>
            <a:spLocks noGrp="1"/>
          </p:cNvSpPr>
          <p:nvPr>
            <p:ph type="body" idx="1"/>
          </p:nvPr>
        </p:nvSpPr>
        <p:spPr>
          <a:xfrm>
            <a:off x="1270793" y="207818"/>
            <a:ext cx="6602413" cy="550718"/>
          </a:xfrm>
          <a:prstGeom prst="rect">
            <a:avLst/>
          </a:prstGeom>
          <a:solidFill>
            <a:schemeClr val="accent1"/>
          </a:solidFill>
          <a:ln>
            <a:noFill/>
          </a:ln>
        </p:spPr>
        <p:txBody>
          <a:bodyPr spcFirstLastPara="1" wrap="square" lIns="91425" tIns="91425" rIns="91425" bIns="91425" anchor="ctr" anchorCtr="0">
            <a:noAutofit/>
          </a:bodyPr>
          <a:lstStyle/>
          <a:p>
            <a:pPr marL="139700" indent="0">
              <a:buNone/>
            </a:pPr>
            <a:r>
              <a:rPr lang="en-GB" sz="1800" dirty="0">
                <a:latin typeface="Orbitron" panose="020B0604020202020204" charset="0"/>
              </a:rPr>
              <a:t>Insertion Sort</a:t>
            </a:r>
          </a:p>
        </p:txBody>
      </p:sp>
      <p:sp>
        <p:nvSpPr>
          <p:cNvPr id="5" name="Google Shape;4837;p57">
            <a:extLst>
              <a:ext uri="{FF2B5EF4-FFF2-40B4-BE49-F238E27FC236}">
                <a16:creationId xmlns:a16="http://schemas.microsoft.com/office/drawing/2014/main" id="{C2235C14-39F2-49E1-BB67-124EE4C4AEB5}"/>
              </a:ext>
            </a:extLst>
          </p:cNvPr>
          <p:cNvSpPr txBox="1">
            <a:spLocks/>
          </p:cNvSpPr>
          <p:nvPr/>
        </p:nvSpPr>
        <p:spPr>
          <a:xfrm>
            <a:off x="1381866" y="864328"/>
            <a:ext cx="6602100" cy="40713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Open Sans"/>
              <a:buChar char="●"/>
              <a:defRPr sz="1100" b="0" i="0" u="none" strike="noStrike" cap="none">
                <a:solidFill>
                  <a:srgbClr val="FFFFFF"/>
                </a:solidFill>
                <a:latin typeface="Open Sans"/>
                <a:ea typeface="Open Sans"/>
                <a:cs typeface="Open Sans"/>
                <a:sym typeface="Open Sans"/>
              </a:defRPr>
            </a:lvl1pPr>
            <a:lvl2pPr marL="914400" marR="0" lvl="1" indent="-317500" algn="l" rtl="0">
              <a:lnSpc>
                <a:spcPct val="100000"/>
              </a:lnSpc>
              <a:spcBef>
                <a:spcPts val="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2pPr>
            <a:lvl3pPr marL="1371600" marR="0" lvl="2"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3pPr>
            <a:lvl4pPr marL="1828800" marR="0" lvl="3"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4pPr>
            <a:lvl5pPr marL="2286000" marR="0" lvl="4"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5pPr>
            <a:lvl6pPr marL="2743200" marR="0" lvl="5"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6pPr>
            <a:lvl7pPr marL="3200400" marR="0" lvl="6"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7pPr>
            <a:lvl8pPr marL="3657600" marR="0" lvl="7"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1</a:t>
            </a:r>
            <a:r>
              <a:rPr kumimoji="0" lang="en-US" altLang="en-US" sz="1300" b="0" i="0" u="none" strike="noStrike" cap="none" normalizeH="0" baseline="0" dirty="0">
                <a:ln>
                  <a:noFill/>
                </a:ln>
                <a:solidFill>
                  <a:schemeClr val="bg1"/>
                </a:solidFill>
                <a:effectLst/>
                <a:latin typeface="Courier New" panose="02070309020205020404" pitchFamily="49" charset="0"/>
              </a:rPr>
              <a:t> – </a:t>
            </a:r>
            <a:r>
              <a:rPr lang="en-AU" sz="1300" b="0" i="0" dirty="0">
                <a:effectLst/>
                <a:latin typeface="Courier New" panose="02070309020205020404" pitchFamily="49" charset="0"/>
                <a:cs typeface="Courier New" panose="02070309020205020404" pitchFamily="49" charset="0"/>
              </a:rPr>
              <a:t>Iterate from </a:t>
            </a:r>
            <a:r>
              <a:rPr lang="en-AU" sz="1300" b="0" i="0" dirty="0" err="1">
                <a:effectLst/>
                <a:latin typeface="Courier New" panose="02070309020205020404" pitchFamily="49" charset="0"/>
                <a:cs typeface="Courier New" panose="02070309020205020404" pitchFamily="49" charset="0"/>
              </a:rPr>
              <a:t>arr</a:t>
            </a:r>
            <a:r>
              <a:rPr lang="en-AU" sz="1300" b="0" i="0" dirty="0">
                <a:effectLst/>
                <a:latin typeface="Courier New" panose="02070309020205020404" pitchFamily="49" charset="0"/>
                <a:cs typeface="Courier New" panose="02070309020205020404" pitchFamily="49" charset="0"/>
              </a:rPr>
              <a:t>[1] to </a:t>
            </a:r>
            <a:r>
              <a:rPr lang="en-AU" sz="1300" b="0" i="0" dirty="0" err="1">
                <a:effectLst/>
                <a:latin typeface="Courier New" panose="02070309020205020404" pitchFamily="49" charset="0"/>
                <a:cs typeface="Courier New" panose="02070309020205020404" pitchFamily="49" charset="0"/>
              </a:rPr>
              <a:t>arr</a:t>
            </a:r>
            <a:r>
              <a:rPr lang="en-AU" sz="1300" b="0" i="0" dirty="0">
                <a:effectLst/>
                <a:latin typeface="Courier New" panose="02070309020205020404" pitchFamily="49" charset="0"/>
                <a:cs typeface="Courier New" panose="02070309020205020404" pitchFamily="49" charset="0"/>
              </a:rPr>
              <a:t>[n] over the array.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2 - </a:t>
            </a:r>
            <a:r>
              <a:rPr lang="en-AU" sz="1300" b="0" i="0" dirty="0">
                <a:effectLst/>
                <a:latin typeface="Courier New" panose="02070309020205020404" pitchFamily="49" charset="0"/>
                <a:cs typeface="Courier New" panose="02070309020205020404" pitchFamily="49" charset="0"/>
              </a:rPr>
              <a:t>Compare the current element (key) to its predecessor.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3</a:t>
            </a:r>
            <a:r>
              <a:rPr kumimoji="0" lang="en-US" altLang="en-US" sz="1300" b="0" i="0" u="none" strike="noStrike" cap="none" normalizeH="0" baseline="0" dirty="0">
                <a:ln>
                  <a:noFill/>
                </a:ln>
                <a:solidFill>
                  <a:schemeClr val="bg1"/>
                </a:solidFill>
                <a:effectLst/>
                <a:latin typeface="Courier New" panose="02070309020205020404" pitchFamily="49" charset="0"/>
              </a:rPr>
              <a:t> – </a:t>
            </a:r>
            <a:r>
              <a:rPr lang="en-AU" sz="1300" b="0" i="0" dirty="0">
                <a:effectLst/>
                <a:latin typeface="Courier New" panose="02070309020205020404" pitchFamily="49" charset="0"/>
                <a:cs typeface="Courier New" panose="02070309020205020404" pitchFamily="49" charset="0"/>
              </a:rPr>
              <a:t>If the key element is smaller than its predecessor, 	compare it to the elements before.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4 - </a:t>
            </a:r>
            <a:r>
              <a:rPr lang="en-AU" sz="1300" b="0" i="0" dirty="0">
                <a:effectLst/>
                <a:latin typeface="Courier New" panose="02070309020205020404" pitchFamily="49" charset="0"/>
                <a:cs typeface="Courier New" panose="02070309020205020404" pitchFamily="49" charset="0"/>
              </a:rPr>
              <a:t>Move the greater elements one position up to make space 	for the swapped element. </a:t>
            </a:r>
            <a:endParaRPr kumimoji="0" lang="en-US" altLang="en-US" sz="14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indent="0" eaLnBrk="0" fontAlgn="base" hangingPunct="0">
              <a:spcBef>
                <a:spcPct val="0"/>
              </a:spcBef>
              <a:spcAft>
                <a:spcPct val="0"/>
              </a:spcAft>
              <a:buClrTx/>
              <a:buSzTx/>
              <a:buNone/>
            </a:pPr>
            <a:endParaRPr kumimoji="0" lang="en-US" altLang="en-US" sz="1400" b="0" i="0" u="none" strike="noStrike" cap="none" normalizeH="0" baseline="0" dirty="0">
              <a:ln>
                <a:noFill/>
              </a:ln>
              <a:solidFill>
                <a:schemeClr val="tx1"/>
              </a:solidFill>
              <a:effectLst/>
            </a:endParaRPr>
          </a:p>
          <a:p>
            <a:pPr marL="0" indent="0" eaLnBrk="0" fontAlgn="base" hangingPunct="0">
              <a:spcBef>
                <a:spcPct val="0"/>
              </a:spcBef>
              <a:spcAft>
                <a:spcPct val="0"/>
              </a:spcAft>
              <a:buClrTx/>
              <a:buSzTx/>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152F1FF9-9670-4F72-812D-F7BB0BA2A906}"/>
              </a:ext>
            </a:extLst>
          </p:cNvPr>
          <p:cNvPicPr>
            <a:picLocks noChangeAspect="1"/>
          </p:cNvPicPr>
          <p:nvPr/>
        </p:nvPicPr>
        <p:blipFill>
          <a:blip r:embed="rId2"/>
          <a:stretch>
            <a:fillRect/>
          </a:stretch>
        </p:blipFill>
        <p:spPr>
          <a:xfrm>
            <a:off x="1808018" y="2452254"/>
            <a:ext cx="6065188" cy="2202873"/>
          </a:xfrm>
          <a:prstGeom prst="rect">
            <a:avLst/>
          </a:prstGeom>
        </p:spPr>
      </p:pic>
    </p:spTree>
    <p:extLst>
      <p:ext uri="{BB962C8B-B14F-4D97-AF65-F5344CB8AC3E}">
        <p14:creationId xmlns:p14="http://schemas.microsoft.com/office/powerpoint/2010/main" val="2775425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C2CEA-4534-475F-BAE4-C864437E1194}"/>
              </a:ext>
            </a:extLst>
          </p:cNvPr>
          <p:cNvSpPr>
            <a:spLocks noGrp="1"/>
          </p:cNvSpPr>
          <p:nvPr>
            <p:ph type="title"/>
          </p:nvPr>
        </p:nvSpPr>
        <p:spPr>
          <a:xfrm rot="-5400000">
            <a:off x="-962924" y="1982681"/>
            <a:ext cx="3477207" cy="478200"/>
          </a:xfrm>
        </p:spPr>
        <p:txBody>
          <a:bodyPr/>
          <a:lstStyle/>
          <a:p>
            <a:r>
              <a:rPr lang="en-GB" sz="3200" dirty="0"/>
              <a:t>Algorithm</a:t>
            </a:r>
          </a:p>
        </p:txBody>
      </p:sp>
      <p:sp>
        <p:nvSpPr>
          <p:cNvPr id="4" name="Google Shape;287;p33">
            <a:extLst>
              <a:ext uri="{FF2B5EF4-FFF2-40B4-BE49-F238E27FC236}">
                <a16:creationId xmlns:a16="http://schemas.microsoft.com/office/drawing/2014/main" id="{D81D2A65-6491-4999-B44D-FA4644B5C0CC}"/>
              </a:ext>
            </a:extLst>
          </p:cNvPr>
          <p:cNvSpPr>
            <a:spLocks noGrp="1"/>
          </p:cNvSpPr>
          <p:nvPr>
            <p:ph type="body" idx="1"/>
          </p:nvPr>
        </p:nvSpPr>
        <p:spPr>
          <a:xfrm>
            <a:off x="1270793" y="207818"/>
            <a:ext cx="6602413" cy="550718"/>
          </a:xfrm>
          <a:prstGeom prst="rect">
            <a:avLst/>
          </a:prstGeom>
          <a:solidFill>
            <a:schemeClr val="accent1"/>
          </a:solidFill>
          <a:ln>
            <a:noFill/>
          </a:ln>
        </p:spPr>
        <p:txBody>
          <a:bodyPr spcFirstLastPara="1" wrap="square" lIns="91425" tIns="91425" rIns="91425" bIns="91425" anchor="ctr" anchorCtr="0">
            <a:noAutofit/>
          </a:bodyPr>
          <a:lstStyle/>
          <a:p>
            <a:pPr marL="139700" indent="0">
              <a:buNone/>
            </a:pPr>
            <a:r>
              <a:rPr lang="en-GB" sz="1800" dirty="0">
                <a:latin typeface="Orbitron" panose="020B0604020202020204" charset="0"/>
              </a:rPr>
              <a:t>Shell Sort</a:t>
            </a:r>
          </a:p>
        </p:txBody>
      </p:sp>
      <p:sp>
        <p:nvSpPr>
          <p:cNvPr id="5" name="Google Shape;4837;p57">
            <a:extLst>
              <a:ext uri="{FF2B5EF4-FFF2-40B4-BE49-F238E27FC236}">
                <a16:creationId xmlns:a16="http://schemas.microsoft.com/office/drawing/2014/main" id="{C2235C14-39F2-49E1-BB67-124EE4C4AEB5}"/>
              </a:ext>
            </a:extLst>
          </p:cNvPr>
          <p:cNvSpPr txBox="1">
            <a:spLocks/>
          </p:cNvSpPr>
          <p:nvPr/>
        </p:nvSpPr>
        <p:spPr>
          <a:xfrm>
            <a:off x="1381866" y="864328"/>
            <a:ext cx="6602100" cy="40713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Open Sans"/>
              <a:buChar char="●"/>
              <a:defRPr sz="1100" b="0" i="0" u="none" strike="noStrike" cap="none">
                <a:solidFill>
                  <a:srgbClr val="FFFFFF"/>
                </a:solidFill>
                <a:latin typeface="Open Sans"/>
                <a:ea typeface="Open Sans"/>
                <a:cs typeface="Open Sans"/>
                <a:sym typeface="Open Sans"/>
              </a:defRPr>
            </a:lvl1pPr>
            <a:lvl2pPr marL="914400" marR="0" lvl="1" indent="-317500" algn="l" rtl="0">
              <a:lnSpc>
                <a:spcPct val="100000"/>
              </a:lnSpc>
              <a:spcBef>
                <a:spcPts val="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2pPr>
            <a:lvl3pPr marL="1371600" marR="0" lvl="2"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3pPr>
            <a:lvl4pPr marL="1828800" marR="0" lvl="3"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4pPr>
            <a:lvl5pPr marL="2286000" marR="0" lvl="4"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5pPr>
            <a:lvl6pPr marL="2743200" marR="0" lvl="5"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6pPr>
            <a:lvl7pPr marL="3200400" marR="0" lvl="6"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7pPr>
            <a:lvl8pPr marL="3657600" marR="0" lvl="7"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1</a:t>
            </a:r>
            <a:r>
              <a:rPr kumimoji="0" lang="en-US" altLang="en-US" sz="1300" b="0" i="0" u="none" strike="noStrike" cap="none" normalizeH="0" baseline="0" dirty="0">
                <a:ln>
                  <a:noFill/>
                </a:ln>
                <a:solidFill>
                  <a:schemeClr val="bg1"/>
                </a:solidFill>
                <a:effectLst/>
                <a:latin typeface="Courier New" panose="02070309020205020404" pitchFamily="49" charset="0"/>
              </a:rPr>
              <a:t> – Initialize the value of </a:t>
            </a:r>
            <a:r>
              <a:rPr lang="en-US" altLang="en-US" sz="1300" i="1" dirty="0">
                <a:solidFill>
                  <a:schemeClr val="bg1"/>
                </a:solidFill>
                <a:latin typeface="Courier New" panose="02070309020205020404" pitchFamily="49" charset="0"/>
              </a:rPr>
              <a:t>gap(N/2,N/4,…)</a:t>
            </a:r>
            <a:r>
              <a:rPr lang="en-US" altLang="en-US" sz="1300" dirty="0">
                <a:solidFill>
                  <a:schemeClr val="bg1"/>
                </a:solidFill>
                <a:latin typeface="Courier New" panose="02070309020205020404" pitchFamily="49" charset="0"/>
              </a:rPr>
              <a:t>.</a:t>
            </a:r>
            <a:endParaRPr kumimoji="0" lang="en-US" altLang="en-US" sz="13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2 - </a:t>
            </a:r>
            <a:r>
              <a:rPr kumimoji="0" lang="en-US" altLang="en-US" sz="13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Divide the list into smaller sub-list of equal interval 	</a:t>
            </a:r>
            <a:r>
              <a:rPr lang="en-US" altLang="en-US" sz="1300" i="1" dirty="0">
                <a:solidFill>
                  <a:schemeClr val="bg1"/>
                </a:solidFill>
                <a:latin typeface="Courier New" panose="02070309020205020404" pitchFamily="49" charset="0"/>
                <a:cs typeface="Courier New" panose="02070309020205020404" pitchFamily="49" charset="0"/>
              </a:rPr>
              <a:t>gap.</a:t>
            </a:r>
            <a:endParaRPr kumimoji="0" lang="en-US" altLang="en-US" sz="1300" b="0" i="0" u="none" strike="noStrike" cap="none" normalizeH="0" baseline="0" dirty="0">
              <a:ln>
                <a:noFill/>
              </a:ln>
              <a:solidFill>
                <a:schemeClr val="bg1"/>
              </a:solidFill>
              <a:effectLst/>
              <a:latin typeface="Arial" panose="020B0604020202020204" pitchFamily="34" charset="0"/>
            </a:endParaRPr>
          </a:p>
          <a:p>
            <a:pPr marL="0" indent="0" eaLnBrk="0" fontAlgn="base" hangingPunct="0">
              <a:spcBef>
                <a:spcPct val="0"/>
              </a:spcBef>
              <a:spcAft>
                <a:spcPct val="0"/>
              </a:spcAft>
              <a:buClrTx/>
              <a:buSzTx/>
              <a:buNone/>
            </a:pPr>
            <a:r>
              <a:rPr kumimoji="0" lang="en-US" altLang="en-US" sz="1300" b="1" i="0" u="none" strike="noStrike" cap="none" normalizeH="0" baseline="0" dirty="0">
                <a:ln>
                  <a:noFill/>
                </a:ln>
                <a:solidFill>
                  <a:schemeClr val="bg1"/>
                </a:solidFill>
                <a:effectLst/>
                <a:latin typeface="Courier New" panose="02070309020205020404" pitchFamily="49" charset="0"/>
              </a:rPr>
              <a:t>Step 3</a:t>
            </a:r>
            <a:r>
              <a:rPr kumimoji="0" lang="en-US" altLang="en-US" sz="1300" b="0" i="0" u="none" strike="noStrike" cap="none" normalizeH="0" baseline="0" dirty="0">
                <a:ln>
                  <a:noFill/>
                </a:ln>
                <a:solidFill>
                  <a:schemeClr val="bg1"/>
                </a:solidFill>
                <a:effectLst/>
                <a:latin typeface="Courier New" panose="02070309020205020404" pitchFamily="49" charset="0"/>
              </a:rPr>
              <a:t> – </a:t>
            </a:r>
            <a:r>
              <a:rPr kumimoji="0" lang="en-US" altLang="en-US" sz="13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Sort these sub-lists using </a:t>
            </a:r>
            <a:r>
              <a:rPr kumimoji="0" lang="en-US" altLang="en-US" sz="13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insertion sort.</a:t>
            </a:r>
            <a:r>
              <a:rPr kumimoji="0" lang="en-US" altLang="en-US" sz="1300" b="0" i="0" u="none" strike="noStrike" cap="none" normalizeH="0" baseline="0" dirty="0">
                <a:ln>
                  <a:noFill/>
                </a:ln>
                <a:solidFill>
                  <a:schemeClr val="bg1"/>
                </a:solidFill>
                <a:effectLst/>
              </a:rPr>
              <a:t> </a:t>
            </a:r>
          </a:p>
          <a:p>
            <a:pPr marL="0" indent="0" eaLnBrk="0" fontAlgn="base" hangingPunct="0">
              <a:spcBef>
                <a:spcPct val="0"/>
              </a:spcBef>
              <a:spcAft>
                <a:spcPct val="0"/>
              </a:spcAft>
              <a:buClrTx/>
              <a:buSzTx/>
              <a:buNone/>
            </a:pPr>
            <a:r>
              <a:rPr lang="en-US" altLang="en-US" sz="1300" dirty="0">
                <a:solidFill>
                  <a:schemeClr val="bg1"/>
                </a:solidFill>
                <a:latin typeface="Arial" panose="020B0604020202020204" pitchFamily="34" charset="0"/>
              </a:rPr>
              <a:t>	</a:t>
            </a:r>
            <a:r>
              <a:rPr lang="en-US" altLang="en-US" sz="1300" dirty="0">
                <a:solidFill>
                  <a:schemeClr val="bg1"/>
                </a:solidFill>
                <a:latin typeface="Courier New" panose="02070309020205020404" pitchFamily="49" charset="0"/>
                <a:ea typeface="Open Sans" panose="020B0604020202020204" charset="0"/>
                <a:cs typeface="Courier New" panose="02070309020205020404" pitchFamily="49" charset="0"/>
              </a:rPr>
              <a:t>a) If swapping is done, check the element backwards. </a:t>
            </a:r>
            <a:endParaRPr kumimoji="0" lang="en-US" altLang="en-US" sz="1300" b="0" i="0" u="none" strike="noStrike" cap="none" normalizeH="0" baseline="0" dirty="0">
              <a:ln>
                <a:noFill/>
              </a:ln>
              <a:solidFill>
                <a:schemeClr val="bg1"/>
              </a:solidFill>
              <a:effectLst/>
              <a:latin typeface="Courier New" panose="02070309020205020404" pitchFamily="49" charset="0"/>
              <a:ea typeface="Open Sans" panose="020B0604020202020204" charset="0"/>
              <a:cs typeface="Courier New" panose="02070309020205020404" pitchFamily="49" charset="0"/>
            </a:endParaRPr>
          </a:p>
          <a:p>
            <a:pPr marL="0" indent="0" eaLnBrk="0" fontAlgn="base" hangingPunct="0">
              <a:spcBef>
                <a:spcPct val="0"/>
              </a:spcBef>
              <a:spcAft>
                <a:spcPct val="0"/>
              </a:spcAft>
              <a:buClrTx/>
              <a:buSzTx/>
              <a:buNone/>
            </a:pPr>
            <a:r>
              <a:rPr kumimoji="0" lang="en-US" altLang="en-US" sz="1300" b="1" i="0" u="none" strike="noStrike" cap="none" normalizeH="0" baseline="0" dirty="0">
                <a:ln>
                  <a:noFill/>
                </a:ln>
                <a:solidFill>
                  <a:schemeClr val="bg1"/>
                </a:solidFill>
                <a:effectLst/>
                <a:latin typeface="Courier New" panose="02070309020205020404" pitchFamily="49" charset="0"/>
              </a:rPr>
              <a:t>Step 4 - </a:t>
            </a:r>
            <a:r>
              <a:rPr kumimoji="0" lang="en-US" altLang="en-US" sz="13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Repeat until complete list is sorted</a:t>
            </a:r>
            <a:r>
              <a:rPr kumimoji="0" lang="en-US" altLang="en-US" sz="1300" b="0" i="0" u="none" strike="noStrike" cap="none" normalizeH="0" baseline="0" dirty="0">
                <a:ln>
                  <a:noFill/>
                </a:ln>
                <a:solidFill>
                  <a:schemeClr val="bg1"/>
                </a:solidFill>
                <a:effectLst/>
              </a:rPr>
              <a:t> .</a:t>
            </a:r>
            <a:endParaRPr kumimoji="0" lang="en-US" altLang="en-US" sz="13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indent="0" eaLnBrk="0" fontAlgn="base" hangingPunct="0">
              <a:spcBef>
                <a:spcPct val="0"/>
              </a:spcBef>
              <a:spcAft>
                <a:spcPct val="0"/>
              </a:spcAft>
              <a:buClrTx/>
              <a:buSzTx/>
              <a:buNone/>
            </a:pPr>
            <a:endParaRPr kumimoji="0" lang="en-US" altLang="en-US" sz="1400" b="0" i="0" u="none" strike="noStrike" cap="none" normalizeH="0" baseline="0" dirty="0">
              <a:ln>
                <a:noFill/>
              </a:ln>
              <a:solidFill>
                <a:schemeClr val="tx1"/>
              </a:solidFill>
              <a:effectLst/>
            </a:endParaRPr>
          </a:p>
          <a:p>
            <a:pPr marL="0" indent="0" eaLnBrk="0" fontAlgn="base" hangingPunct="0">
              <a:spcBef>
                <a:spcPct val="0"/>
              </a:spcBef>
              <a:spcAft>
                <a:spcPct val="0"/>
              </a:spcAft>
              <a:buClrTx/>
              <a:buSzTx/>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9EA56175-AB61-4D09-94AB-4D083CC447E3}"/>
              </a:ext>
            </a:extLst>
          </p:cNvPr>
          <p:cNvPicPr>
            <a:picLocks noChangeAspect="1"/>
          </p:cNvPicPr>
          <p:nvPr/>
        </p:nvPicPr>
        <p:blipFill rotWithShape="1">
          <a:blip r:embed="rId2"/>
          <a:srcRect t="16752" b="18499"/>
          <a:stretch/>
        </p:blipFill>
        <p:spPr>
          <a:xfrm>
            <a:off x="1944911" y="2571750"/>
            <a:ext cx="5476009" cy="1787238"/>
          </a:xfrm>
          <a:prstGeom prst="rect">
            <a:avLst/>
          </a:prstGeom>
        </p:spPr>
      </p:pic>
    </p:spTree>
    <p:extLst>
      <p:ext uri="{BB962C8B-B14F-4D97-AF65-F5344CB8AC3E}">
        <p14:creationId xmlns:p14="http://schemas.microsoft.com/office/powerpoint/2010/main" val="2031834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8C93-DFD5-4DCA-ABE1-3475F483F2AD}"/>
              </a:ext>
            </a:extLst>
          </p:cNvPr>
          <p:cNvSpPr>
            <a:spLocks noGrp="1"/>
          </p:cNvSpPr>
          <p:nvPr>
            <p:ph type="title"/>
          </p:nvPr>
        </p:nvSpPr>
        <p:spPr>
          <a:xfrm rot="-5400000">
            <a:off x="-1254467" y="2134034"/>
            <a:ext cx="4277232" cy="653400"/>
          </a:xfrm>
        </p:spPr>
        <p:txBody>
          <a:bodyPr/>
          <a:lstStyle/>
          <a:p>
            <a:r>
              <a:rPr lang="en-GB" sz="3200" dirty="0"/>
              <a:t>Project Overview</a:t>
            </a:r>
          </a:p>
        </p:txBody>
      </p:sp>
      <p:sp>
        <p:nvSpPr>
          <p:cNvPr id="3" name="Google Shape;287;p33">
            <a:extLst>
              <a:ext uri="{FF2B5EF4-FFF2-40B4-BE49-F238E27FC236}">
                <a16:creationId xmlns:a16="http://schemas.microsoft.com/office/drawing/2014/main" id="{61FC11FB-CB06-4338-9FA4-9EBE716B4807}"/>
              </a:ext>
            </a:extLst>
          </p:cNvPr>
          <p:cNvSpPr txBox="1">
            <a:spLocks/>
          </p:cNvSpPr>
          <p:nvPr/>
        </p:nvSpPr>
        <p:spPr>
          <a:xfrm>
            <a:off x="1366625" y="98027"/>
            <a:ext cx="6602413" cy="448182"/>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lvl="1"/>
            <a:r>
              <a:rPr lang="en-GB" sz="1800" dirty="0">
                <a:latin typeface="Orbitron" panose="020B0604020202020204" charset="0"/>
              </a:rPr>
              <a:t>	Sort Battle</a:t>
            </a:r>
          </a:p>
        </p:txBody>
      </p:sp>
      <p:sp>
        <p:nvSpPr>
          <p:cNvPr id="4" name="Google Shape;287;p33">
            <a:extLst>
              <a:ext uri="{FF2B5EF4-FFF2-40B4-BE49-F238E27FC236}">
                <a16:creationId xmlns:a16="http://schemas.microsoft.com/office/drawing/2014/main" id="{1DDABC8F-7F8B-4E53-B734-9F5C5826344F}"/>
              </a:ext>
            </a:extLst>
          </p:cNvPr>
          <p:cNvSpPr txBox="1">
            <a:spLocks/>
          </p:cNvSpPr>
          <p:nvPr/>
        </p:nvSpPr>
        <p:spPr>
          <a:xfrm>
            <a:off x="1366625" y="2571750"/>
            <a:ext cx="6602413" cy="448182"/>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en-GB" sz="1800" dirty="0">
                <a:latin typeface="Orbitron" panose="020B0604020202020204" charset="0"/>
              </a:rPr>
              <a:t>	Maze Solver</a:t>
            </a:r>
          </a:p>
        </p:txBody>
      </p:sp>
      <p:pic>
        <p:nvPicPr>
          <p:cNvPr id="6" name="Google Shape;289;p33">
            <a:extLst>
              <a:ext uri="{FF2B5EF4-FFF2-40B4-BE49-F238E27FC236}">
                <a16:creationId xmlns:a16="http://schemas.microsoft.com/office/drawing/2014/main" id="{9FFC5645-446B-4AAC-B582-2098C712C359}"/>
              </a:ext>
            </a:extLst>
          </p:cNvPr>
          <p:cNvPicPr preferRelativeResize="0"/>
          <p:nvPr/>
        </p:nvPicPr>
        <p:blipFill>
          <a:blip r:embed="rId2">
            <a:alphaModFix/>
          </a:blip>
          <a:stretch>
            <a:fillRect/>
          </a:stretch>
        </p:blipFill>
        <p:spPr>
          <a:xfrm>
            <a:off x="1210848" y="91999"/>
            <a:ext cx="6913966" cy="2476737"/>
          </a:xfrm>
          <a:prstGeom prst="rect">
            <a:avLst/>
          </a:prstGeom>
          <a:noFill/>
          <a:ln>
            <a:noFill/>
          </a:ln>
        </p:spPr>
      </p:pic>
      <p:pic>
        <p:nvPicPr>
          <p:cNvPr id="7" name="Google Shape;289;p33">
            <a:extLst>
              <a:ext uri="{FF2B5EF4-FFF2-40B4-BE49-F238E27FC236}">
                <a16:creationId xmlns:a16="http://schemas.microsoft.com/office/drawing/2014/main" id="{DBDF212D-2AC7-4ECB-8C76-E0EA96892E28}"/>
              </a:ext>
            </a:extLst>
          </p:cNvPr>
          <p:cNvPicPr preferRelativeResize="0"/>
          <p:nvPr/>
        </p:nvPicPr>
        <p:blipFill>
          <a:blip r:embed="rId2">
            <a:alphaModFix/>
          </a:blip>
          <a:stretch>
            <a:fillRect/>
          </a:stretch>
        </p:blipFill>
        <p:spPr>
          <a:xfrm>
            <a:off x="1210848" y="2568736"/>
            <a:ext cx="6913966" cy="2476737"/>
          </a:xfrm>
          <a:prstGeom prst="rect">
            <a:avLst/>
          </a:prstGeom>
          <a:noFill/>
          <a:ln>
            <a:noFill/>
          </a:ln>
        </p:spPr>
      </p:pic>
      <p:sp>
        <p:nvSpPr>
          <p:cNvPr id="5" name="TextBox 4">
            <a:extLst>
              <a:ext uri="{FF2B5EF4-FFF2-40B4-BE49-F238E27FC236}">
                <a16:creationId xmlns:a16="http://schemas.microsoft.com/office/drawing/2014/main" id="{147F7149-C3D5-474D-A2BB-C15C3B0A5B92}"/>
              </a:ext>
            </a:extLst>
          </p:cNvPr>
          <p:cNvSpPr txBox="1"/>
          <p:nvPr/>
        </p:nvSpPr>
        <p:spPr>
          <a:xfrm>
            <a:off x="1605088" y="717963"/>
            <a:ext cx="6328063" cy="1477328"/>
          </a:xfrm>
          <a:prstGeom prst="rect">
            <a:avLst/>
          </a:prstGeom>
          <a:noFill/>
        </p:spPr>
        <p:txBody>
          <a:bodyPr wrap="square" rtlCol="0">
            <a:spAutoFit/>
          </a:bodyPr>
          <a:lstStyle/>
          <a:p>
            <a:r>
              <a:rPr lang="en-GB" sz="1800" dirty="0">
                <a:solidFill>
                  <a:schemeClr val="bg1"/>
                </a:solidFill>
              </a:rPr>
              <a:t>	Here, the screen is divided into two battleground. Based on any two algorithms among four(Bubble, Quick, Shell, Insertion) and the orientation(Random, Descending, Almost Sorted) we select, the sorting happens in those two parts. The time for each sort is also displayed.</a:t>
            </a:r>
            <a:endParaRPr lang="en-GB" dirty="0"/>
          </a:p>
        </p:txBody>
      </p:sp>
      <p:sp>
        <p:nvSpPr>
          <p:cNvPr id="8" name="TextBox 7">
            <a:extLst>
              <a:ext uri="{FF2B5EF4-FFF2-40B4-BE49-F238E27FC236}">
                <a16:creationId xmlns:a16="http://schemas.microsoft.com/office/drawing/2014/main" id="{CF937019-2BDB-46AD-A01E-E37305BCE643}"/>
              </a:ext>
            </a:extLst>
          </p:cNvPr>
          <p:cNvSpPr txBox="1"/>
          <p:nvPr/>
        </p:nvSpPr>
        <p:spPr>
          <a:xfrm>
            <a:off x="1542876" y="3259043"/>
            <a:ext cx="6249911" cy="1477328"/>
          </a:xfrm>
          <a:prstGeom prst="rect">
            <a:avLst/>
          </a:prstGeom>
          <a:noFill/>
        </p:spPr>
        <p:txBody>
          <a:bodyPr wrap="square" rtlCol="0">
            <a:spAutoFit/>
          </a:bodyPr>
          <a:lstStyle/>
          <a:p>
            <a:r>
              <a:rPr lang="en-GB" dirty="0"/>
              <a:t>	</a:t>
            </a:r>
            <a:r>
              <a:rPr lang="en-GB" sz="1800" dirty="0">
                <a:solidFill>
                  <a:schemeClr val="bg1"/>
                </a:solidFill>
              </a:rPr>
              <a:t>Here, the screen contains 30 by 40 cell grid which can be represented as a graph. There is a source and destination. We provide the obstacles for the path and the Dijkstra algorithm finds the shortest path between source and destination displaying the path distance.</a:t>
            </a:r>
          </a:p>
        </p:txBody>
      </p:sp>
    </p:spTree>
    <p:extLst>
      <p:ext uri="{BB962C8B-B14F-4D97-AF65-F5344CB8AC3E}">
        <p14:creationId xmlns:p14="http://schemas.microsoft.com/office/powerpoint/2010/main" val="3780299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5C5CD-BFFE-40C9-A1AE-03760CD519F0}"/>
              </a:ext>
            </a:extLst>
          </p:cNvPr>
          <p:cNvSpPr>
            <a:spLocks noGrp="1"/>
          </p:cNvSpPr>
          <p:nvPr>
            <p:ph type="title"/>
          </p:nvPr>
        </p:nvSpPr>
        <p:spPr>
          <a:xfrm rot="-5400000">
            <a:off x="-1382444" y="2208671"/>
            <a:ext cx="4246059" cy="653400"/>
          </a:xfrm>
        </p:spPr>
        <p:txBody>
          <a:bodyPr/>
          <a:lstStyle/>
          <a:p>
            <a:r>
              <a:rPr lang="en-GB" sz="3200" dirty="0"/>
              <a:t>Project Overview</a:t>
            </a:r>
          </a:p>
        </p:txBody>
      </p:sp>
      <p:sp>
        <p:nvSpPr>
          <p:cNvPr id="3" name="Google Shape;287;p33">
            <a:extLst>
              <a:ext uri="{FF2B5EF4-FFF2-40B4-BE49-F238E27FC236}">
                <a16:creationId xmlns:a16="http://schemas.microsoft.com/office/drawing/2014/main" id="{1F26A109-4AA3-4F6E-AA54-7C3A2950493A}"/>
              </a:ext>
            </a:extLst>
          </p:cNvPr>
          <p:cNvSpPr txBox="1">
            <a:spLocks/>
          </p:cNvSpPr>
          <p:nvPr/>
        </p:nvSpPr>
        <p:spPr>
          <a:xfrm>
            <a:off x="1366625" y="187037"/>
            <a:ext cx="6602413" cy="550718"/>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en-GB" sz="1800" dirty="0">
                <a:solidFill>
                  <a:schemeClr val="bg1"/>
                </a:solidFill>
                <a:latin typeface="Orbitron" panose="020B0604020202020204" charset="0"/>
              </a:rPr>
              <a:t>Class Diagram</a:t>
            </a:r>
          </a:p>
        </p:txBody>
      </p:sp>
      <p:pic>
        <p:nvPicPr>
          <p:cNvPr id="47" name="Picture 46">
            <a:extLst>
              <a:ext uri="{FF2B5EF4-FFF2-40B4-BE49-F238E27FC236}">
                <a16:creationId xmlns:a16="http://schemas.microsoft.com/office/drawing/2014/main" id="{2F1BEDD3-1A10-4B1E-9759-3CAD443C16CF}"/>
              </a:ext>
            </a:extLst>
          </p:cNvPr>
          <p:cNvPicPr>
            <a:picLocks noChangeAspect="1"/>
          </p:cNvPicPr>
          <p:nvPr/>
        </p:nvPicPr>
        <p:blipFill>
          <a:blip r:embed="rId2"/>
          <a:stretch>
            <a:fillRect/>
          </a:stretch>
        </p:blipFill>
        <p:spPr>
          <a:xfrm>
            <a:off x="1366625" y="852055"/>
            <a:ext cx="6639137" cy="4104408"/>
          </a:xfrm>
          <a:prstGeom prst="rect">
            <a:avLst/>
          </a:prstGeom>
        </p:spPr>
      </p:pic>
    </p:spTree>
    <p:extLst>
      <p:ext uri="{BB962C8B-B14F-4D97-AF65-F5344CB8AC3E}">
        <p14:creationId xmlns:p14="http://schemas.microsoft.com/office/powerpoint/2010/main" val="3260416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4"/>
          <p:cNvSpPr/>
          <p:nvPr/>
        </p:nvSpPr>
        <p:spPr>
          <a:xfrm>
            <a:off x="2069925" y="677803"/>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txBox="1">
            <a:spLocks noGrp="1"/>
          </p:cNvSpPr>
          <p:nvPr>
            <p:ph type="title"/>
          </p:nvPr>
        </p:nvSpPr>
        <p:spPr>
          <a:xfrm rot="-5400000">
            <a:off x="-983875" y="2238125"/>
            <a:ext cx="40584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Dependencies</a:t>
            </a:r>
            <a:endParaRPr sz="3200" dirty="0"/>
          </a:p>
        </p:txBody>
      </p:sp>
      <p:sp>
        <p:nvSpPr>
          <p:cNvPr id="305" name="Google Shape;305;p34"/>
          <p:cNvSpPr txBox="1">
            <a:spLocks noGrp="1"/>
          </p:cNvSpPr>
          <p:nvPr>
            <p:ph type="subTitle" idx="1"/>
          </p:nvPr>
        </p:nvSpPr>
        <p:spPr>
          <a:xfrm>
            <a:off x="1545529" y="1620825"/>
            <a:ext cx="1965000"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C++</a:t>
            </a:r>
            <a:endParaRPr dirty="0"/>
          </a:p>
        </p:txBody>
      </p:sp>
      <p:sp>
        <p:nvSpPr>
          <p:cNvPr id="307" name="Google Shape;307;p34"/>
          <p:cNvSpPr txBox="1">
            <a:spLocks noGrp="1"/>
          </p:cNvSpPr>
          <p:nvPr>
            <p:ph type="subTitle" idx="3"/>
          </p:nvPr>
        </p:nvSpPr>
        <p:spPr>
          <a:xfrm>
            <a:off x="4005699" y="1618488"/>
            <a:ext cx="1965000"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Github</a:t>
            </a:r>
            <a:endParaRPr dirty="0"/>
          </a:p>
        </p:txBody>
      </p:sp>
      <p:sp>
        <p:nvSpPr>
          <p:cNvPr id="309" name="Google Shape;309;p34"/>
          <p:cNvSpPr txBox="1">
            <a:spLocks noGrp="1"/>
          </p:cNvSpPr>
          <p:nvPr>
            <p:ph type="subTitle" idx="5"/>
          </p:nvPr>
        </p:nvSpPr>
        <p:spPr>
          <a:xfrm>
            <a:off x="6465732" y="1618488"/>
            <a:ext cx="1965000"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SFML</a:t>
            </a:r>
            <a:endParaRPr dirty="0"/>
          </a:p>
        </p:txBody>
      </p:sp>
      <p:sp>
        <p:nvSpPr>
          <p:cNvPr id="311" name="Google Shape;311;p34"/>
          <p:cNvSpPr txBox="1">
            <a:spLocks noGrp="1"/>
          </p:cNvSpPr>
          <p:nvPr>
            <p:ph type="subTitle" idx="7"/>
          </p:nvPr>
        </p:nvSpPr>
        <p:spPr>
          <a:xfrm>
            <a:off x="1545529" y="3640213"/>
            <a:ext cx="1965000"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Visual Studio</a:t>
            </a:r>
            <a:endParaRPr dirty="0"/>
          </a:p>
        </p:txBody>
      </p:sp>
      <p:sp>
        <p:nvSpPr>
          <p:cNvPr id="313" name="Google Shape;313;p34"/>
          <p:cNvSpPr txBox="1">
            <a:spLocks noGrp="1"/>
          </p:cNvSpPr>
          <p:nvPr>
            <p:ph type="subTitle" idx="9"/>
          </p:nvPr>
        </p:nvSpPr>
        <p:spPr>
          <a:xfrm>
            <a:off x="4005699" y="3640213"/>
            <a:ext cx="1965000"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Sublime</a:t>
            </a:r>
            <a:endParaRPr dirty="0"/>
          </a:p>
        </p:txBody>
      </p:sp>
      <p:grpSp>
        <p:nvGrpSpPr>
          <p:cNvPr id="315" name="Google Shape;315;p34"/>
          <p:cNvGrpSpPr/>
          <p:nvPr/>
        </p:nvGrpSpPr>
        <p:grpSpPr>
          <a:xfrm>
            <a:off x="4752974" y="2943031"/>
            <a:ext cx="470450" cy="449959"/>
            <a:chOff x="5049750" y="832600"/>
            <a:chExt cx="505100" cy="483100"/>
          </a:xfrm>
        </p:grpSpPr>
        <p:sp>
          <p:nvSpPr>
            <p:cNvPr id="316" name="Google Shape;316;p34"/>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7" name="Google Shape;317;p34"/>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18" name="Google Shape;318;p34"/>
          <p:cNvGrpSpPr/>
          <p:nvPr/>
        </p:nvGrpSpPr>
        <p:grpSpPr>
          <a:xfrm>
            <a:off x="4830000" y="910762"/>
            <a:ext cx="316397" cy="450006"/>
            <a:chOff x="3342275" y="2615925"/>
            <a:chExt cx="339700" cy="483150"/>
          </a:xfrm>
        </p:grpSpPr>
        <p:sp>
          <p:nvSpPr>
            <p:cNvPr id="319" name="Google Shape;319;p34"/>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0" name="Google Shape;320;p34"/>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21" name="Google Shape;321;p34"/>
          <p:cNvSpPr/>
          <p:nvPr/>
        </p:nvSpPr>
        <p:spPr>
          <a:xfrm>
            <a:off x="2303026" y="2957072"/>
            <a:ext cx="450006" cy="421878"/>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22" name="Google Shape;322;p34"/>
          <p:cNvGrpSpPr/>
          <p:nvPr/>
        </p:nvGrpSpPr>
        <p:grpSpPr>
          <a:xfrm>
            <a:off x="7224009" y="911620"/>
            <a:ext cx="448446" cy="448306"/>
            <a:chOff x="4460225" y="3211300"/>
            <a:chExt cx="481475" cy="481325"/>
          </a:xfrm>
        </p:grpSpPr>
        <p:sp>
          <p:nvSpPr>
            <p:cNvPr id="323" name="Google Shape;323;p34"/>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4" name="Google Shape;324;p34"/>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29" name="Google Shape;329;p34"/>
          <p:cNvSpPr/>
          <p:nvPr/>
        </p:nvSpPr>
        <p:spPr>
          <a:xfrm>
            <a:off x="7244385" y="2964152"/>
            <a:ext cx="407694" cy="407707"/>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0" name="Google Shape;330;p34"/>
          <p:cNvSpPr txBox="1">
            <a:spLocks noGrp="1"/>
          </p:cNvSpPr>
          <p:nvPr>
            <p:ph type="subTitle" idx="14"/>
          </p:nvPr>
        </p:nvSpPr>
        <p:spPr>
          <a:xfrm>
            <a:off x="6465731" y="3639312"/>
            <a:ext cx="2231459" cy="2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Stack Overflow</a:t>
            </a:r>
            <a:endParaRPr dirty="0"/>
          </a:p>
        </p:txBody>
      </p:sp>
      <p:sp>
        <p:nvSpPr>
          <p:cNvPr id="332" name="Google Shape;332;p34"/>
          <p:cNvSpPr/>
          <p:nvPr/>
        </p:nvSpPr>
        <p:spPr>
          <a:xfrm>
            <a:off x="2069925" y="2700908"/>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4"/>
          <p:cNvSpPr/>
          <p:nvPr/>
        </p:nvSpPr>
        <p:spPr>
          <a:xfrm>
            <a:off x="4540600" y="2700908"/>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4"/>
          <p:cNvSpPr/>
          <p:nvPr/>
        </p:nvSpPr>
        <p:spPr>
          <a:xfrm>
            <a:off x="4540600" y="677803"/>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6990275" y="677803"/>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7011275" y="2700908"/>
            <a:ext cx="916200" cy="915900"/>
          </a:xfrm>
          <a:prstGeom prst="snip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FF4AC572-0677-4915-A07D-B8E249F0AC26}"/>
              </a:ext>
            </a:extLst>
          </p:cNvPr>
          <p:cNvPicPr>
            <a:picLocks noChangeAspect="1"/>
          </p:cNvPicPr>
          <p:nvPr/>
        </p:nvPicPr>
        <p:blipFill rotWithShape="1">
          <a:blip r:embed="rId3"/>
          <a:srcRect l="879" t="-402" r="-670"/>
          <a:stretch/>
        </p:blipFill>
        <p:spPr>
          <a:xfrm>
            <a:off x="2016410" y="758588"/>
            <a:ext cx="894490" cy="805667"/>
          </a:xfrm>
          <a:prstGeom prst="rect">
            <a:avLst/>
          </a:prstGeom>
        </p:spPr>
      </p:pic>
      <p:pic>
        <p:nvPicPr>
          <p:cNvPr id="5" name="Picture 4">
            <a:extLst>
              <a:ext uri="{FF2B5EF4-FFF2-40B4-BE49-F238E27FC236}">
                <a16:creationId xmlns:a16="http://schemas.microsoft.com/office/drawing/2014/main" id="{9E5B71FB-9FAB-4D91-8E3D-5C65F37BE469}"/>
              </a:ext>
            </a:extLst>
          </p:cNvPr>
          <p:cNvPicPr>
            <a:picLocks noChangeAspect="1"/>
          </p:cNvPicPr>
          <p:nvPr/>
        </p:nvPicPr>
        <p:blipFill rotWithShape="1">
          <a:blip r:embed="rId4"/>
          <a:srcRect l="17825" r="16638"/>
          <a:stretch/>
        </p:blipFill>
        <p:spPr>
          <a:xfrm>
            <a:off x="4465376" y="749867"/>
            <a:ext cx="916200" cy="814388"/>
          </a:xfrm>
          <a:prstGeom prst="rect">
            <a:avLst/>
          </a:prstGeom>
        </p:spPr>
      </p:pic>
      <p:pic>
        <p:nvPicPr>
          <p:cNvPr id="7" name="Picture 6">
            <a:extLst>
              <a:ext uri="{FF2B5EF4-FFF2-40B4-BE49-F238E27FC236}">
                <a16:creationId xmlns:a16="http://schemas.microsoft.com/office/drawing/2014/main" id="{096579F0-40CD-4D3E-8787-4186ED2EA6B2}"/>
              </a:ext>
            </a:extLst>
          </p:cNvPr>
          <p:cNvPicPr>
            <a:picLocks noChangeAspect="1"/>
          </p:cNvPicPr>
          <p:nvPr/>
        </p:nvPicPr>
        <p:blipFill>
          <a:blip r:embed="rId5"/>
          <a:stretch>
            <a:fillRect/>
          </a:stretch>
        </p:blipFill>
        <p:spPr>
          <a:xfrm>
            <a:off x="6917981" y="749867"/>
            <a:ext cx="916200" cy="818377"/>
          </a:xfrm>
          <a:prstGeom prst="rect">
            <a:avLst/>
          </a:prstGeom>
        </p:spPr>
      </p:pic>
      <p:pic>
        <p:nvPicPr>
          <p:cNvPr id="9" name="Picture 8">
            <a:extLst>
              <a:ext uri="{FF2B5EF4-FFF2-40B4-BE49-F238E27FC236}">
                <a16:creationId xmlns:a16="http://schemas.microsoft.com/office/drawing/2014/main" id="{A48371F4-569F-4077-9743-446480C4BC12}"/>
              </a:ext>
            </a:extLst>
          </p:cNvPr>
          <p:cNvPicPr>
            <a:picLocks noChangeAspect="1"/>
          </p:cNvPicPr>
          <p:nvPr/>
        </p:nvPicPr>
        <p:blipFill>
          <a:blip r:embed="rId6"/>
          <a:stretch>
            <a:fillRect/>
          </a:stretch>
        </p:blipFill>
        <p:spPr>
          <a:xfrm>
            <a:off x="2003556" y="2745661"/>
            <a:ext cx="907344" cy="844688"/>
          </a:xfrm>
          <a:prstGeom prst="rect">
            <a:avLst/>
          </a:prstGeom>
        </p:spPr>
      </p:pic>
      <p:pic>
        <p:nvPicPr>
          <p:cNvPr id="11" name="Picture 10">
            <a:extLst>
              <a:ext uri="{FF2B5EF4-FFF2-40B4-BE49-F238E27FC236}">
                <a16:creationId xmlns:a16="http://schemas.microsoft.com/office/drawing/2014/main" id="{67C12CC9-931A-471B-85D0-6E7974AE88A7}"/>
              </a:ext>
            </a:extLst>
          </p:cNvPr>
          <p:cNvPicPr>
            <a:picLocks noChangeAspect="1"/>
          </p:cNvPicPr>
          <p:nvPr/>
        </p:nvPicPr>
        <p:blipFill>
          <a:blip r:embed="rId7"/>
          <a:stretch>
            <a:fillRect/>
          </a:stretch>
        </p:blipFill>
        <p:spPr>
          <a:xfrm>
            <a:off x="4465375" y="2761677"/>
            <a:ext cx="916201" cy="812655"/>
          </a:xfrm>
          <a:prstGeom prst="rect">
            <a:avLst/>
          </a:prstGeom>
        </p:spPr>
      </p:pic>
      <p:pic>
        <p:nvPicPr>
          <p:cNvPr id="17" name="Picture 16">
            <a:extLst>
              <a:ext uri="{FF2B5EF4-FFF2-40B4-BE49-F238E27FC236}">
                <a16:creationId xmlns:a16="http://schemas.microsoft.com/office/drawing/2014/main" id="{DE9C8A06-19B2-4B2B-95D4-22F278136DA3}"/>
              </a:ext>
            </a:extLst>
          </p:cNvPr>
          <p:cNvPicPr>
            <a:picLocks noChangeAspect="1"/>
          </p:cNvPicPr>
          <p:nvPr/>
        </p:nvPicPr>
        <p:blipFill>
          <a:blip r:embed="rId8"/>
          <a:stretch>
            <a:fillRect/>
          </a:stretch>
        </p:blipFill>
        <p:spPr>
          <a:xfrm>
            <a:off x="6936051" y="2733521"/>
            <a:ext cx="916200" cy="8689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0D68-AB4F-4A60-BB2E-EFD94AB6E4D0}"/>
              </a:ext>
            </a:extLst>
          </p:cNvPr>
          <p:cNvSpPr>
            <a:spLocks noGrp="1"/>
          </p:cNvSpPr>
          <p:nvPr>
            <p:ph type="title"/>
          </p:nvPr>
        </p:nvSpPr>
        <p:spPr/>
        <p:txBody>
          <a:bodyPr/>
          <a:lstStyle/>
          <a:p>
            <a:r>
              <a:rPr lang="en-GB" dirty="0"/>
              <a:t>DEMO:</a:t>
            </a:r>
          </a:p>
        </p:txBody>
      </p:sp>
    </p:spTree>
    <p:extLst>
      <p:ext uri="{BB962C8B-B14F-4D97-AF65-F5344CB8AC3E}">
        <p14:creationId xmlns:p14="http://schemas.microsoft.com/office/powerpoint/2010/main" val="3865132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2B7FD3-C5B5-41CB-A63D-E231DF6EDFF0}"/>
              </a:ext>
            </a:extLst>
          </p:cNvPr>
          <p:cNvSpPr/>
          <p:nvPr/>
        </p:nvSpPr>
        <p:spPr>
          <a:xfrm>
            <a:off x="2421412" y="2110085"/>
            <a:ext cx="4301177"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p>
        </p:txBody>
      </p:sp>
    </p:spTree>
    <p:extLst>
      <p:ext uri="{BB962C8B-B14F-4D97-AF65-F5344CB8AC3E}">
        <p14:creationId xmlns:p14="http://schemas.microsoft.com/office/powerpoint/2010/main" val="1862560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rot="-5400000">
            <a:off x="-1211281" y="2194970"/>
            <a:ext cx="4327811"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Table of Contents</a:t>
            </a:r>
            <a:endParaRPr sz="3200" dirty="0"/>
          </a:p>
        </p:txBody>
      </p:sp>
      <p:sp>
        <p:nvSpPr>
          <p:cNvPr id="169" name="Google Shape;169;p29"/>
          <p:cNvSpPr txBox="1">
            <a:spLocks noGrp="1"/>
          </p:cNvSpPr>
          <p:nvPr>
            <p:ph type="subTitle" idx="1"/>
          </p:nvPr>
        </p:nvSpPr>
        <p:spPr>
          <a:xfrm>
            <a:off x="2311110" y="706464"/>
            <a:ext cx="2616300"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Objective</a:t>
            </a:r>
            <a:endParaRPr sz="2400" dirty="0"/>
          </a:p>
        </p:txBody>
      </p:sp>
      <p:sp>
        <p:nvSpPr>
          <p:cNvPr id="171" name="Google Shape;171;p29"/>
          <p:cNvSpPr txBox="1">
            <a:spLocks noGrp="1"/>
          </p:cNvSpPr>
          <p:nvPr>
            <p:ph type="subTitle" idx="3"/>
          </p:nvPr>
        </p:nvSpPr>
        <p:spPr>
          <a:xfrm>
            <a:off x="2274519" y="1966956"/>
            <a:ext cx="2616300"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Introduction</a:t>
            </a:r>
            <a:endParaRPr sz="2400" dirty="0"/>
          </a:p>
        </p:txBody>
      </p:sp>
      <p:sp>
        <p:nvSpPr>
          <p:cNvPr id="173" name="Google Shape;173;p29"/>
          <p:cNvSpPr txBox="1">
            <a:spLocks noGrp="1"/>
          </p:cNvSpPr>
          <p:nvPr>
            <p:ph type="subTitle" idx="5"/>
          </p:nvPr>
        </p:nvSpPr>
        <p:spPr>
          <a:xfrm>
            <a:off x="2274519" y="3241137"/>
            <a:ext cx="2616300"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Algorithms</a:t>
            </a:r>
            <a:endParaRPr sz="2400" dirty="0"/>
          </a:p>
        </p:txBody>
      </p:sp>
      <p:sp>
        <p:nvSpPr>
          <p:cNvPr id="175" name="Google Shape;175;p29"/>
          <p:cNvSpPr txBox="1">
            <a:spLocks noGrp="1"/>
          </p:cNvSpPr>
          <p:nvPr>
            <p:ph type="subTitle" idx="7"/>
          </p:nvPr>
        </p:nvSpPr>
        <p:spPr>
          <a:xfrm>
            <a:off x="5611542" y="706464"/>
            <a:ext cx="3243829" cy="270900"/>
          </a:xfrm>
          <a:prstGeom prst="rect">
            <a:avLst/>
          </a:prstGeom>
        </p:spPr>
        <p:txBody>
          <a:bodyPr spcFirstLastPara="1" wrap="square" lIns="91425" tIns="91425" rIns="91425" bIns="91425" anchor="t" anchorCtr="0">
            <a:noAutofit/>
          </a:bodyPr>
          <a:lstStyle/>
          <a:p>
            <a:pPr marL="0" indent="0">
              <a:spcAft>
                <a:spcPts val="1600"/>
              </a:spcAft>
            </a:pPr>
            <a:r>
              <a:rPr lang="en-GB" sz="2400" dirty="0"/>
              <a:t>Project Overview</a:t>
            </a:r>
          </a:p>
        </p:txBody>
      </p:sp>
      <p:sp>
        <p:nvSpPr>
          <p:cNvPr id="177" name="Google Shape;177;p29"/>
          <p:cNvSpPr txBox="1">
            <a:spLocks noGrp="1"/>
          </p:cNvSpPr>
          <p:nvPr>
            <p:ph type="subTitle" idx="9"/>
          </p:nvPr>
        </p:nvSpPr>
        <p:spPr>
          <a:xfrm>
            <a:off x="5611542" y="1981638"/>
            <a:ext cx="3251902"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dirty="0"/>
              <a:t>Dependencies</a:t>
            </a:r>
          </a:p>
        </p:txBody>
      </p:sp>
      <p:sp>
        <p:nvSpPr>
          <p:cNvPr id="179" name="Google Shape;179;p29"/>
          <p:cNvSpPr txBox="1">
            <a:spLocks noGrp="1"/>
          </p:cNvSpPr>
          <p:nvPr>
            <p:ph type="subTitle" idx="14"/>
          </p:nvPr>
        </p:nvSpPr>
        <p:spPr>
          <a:xfrm>
            <a:off x="5603470" y="3231893"/>
            <a:ext cx="3251901"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dirty="0"/>
              <a:t>Demo</a:t>
            </a:r>
          </a:p>
        </p:txBody>
      </p:sp>
      <p:sp>
        <p:nvSpPr>
          <p:cNvPr id="181" name="Google Shape;181;p29"/>
          <p:cNvSpPr txBox="1">
            <a:spLocks noGrp="1"/>
          </p:cNvSpPr>
          <p:nvPr>
            <p:ph type="title" idx="16"/>
          </p:nvPr>
        </p:nvSpPr>
        <p:spPr>
          <a:xfrm>
            <a:off x="1256150" y="856300"/>
            <a:ext cx="1055100"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
        <p:nvSpPr>
          <p:cNvPr id="182" name="Google Shape;182;p29"/>
          <p:cNvSpPr txBox="1">
            <a:spLocks noGrp="1"/>
          </p:cNvSpPr>
          <p:nvPr>
            <p:ph type="title" idx="17"/>
          </p:nvPr>
        </p:nvSpPr>
        <p:spPr>
          <a:xfrm>
            <a:off x="1256150" y="2117088"/>
            <a:ext cx="1055100"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02</a:t>
            </a:r>
            <a:endParaRPr dirty="0"/>
          </a:p>
        </p:txBody>
      </p:sp>
      <p:sp>
        <p:nvSpPr>
          <p:cNvPr id="183" name="Google Shape;183;p29"/>
          <p:cNvSpPr txBox="1">
            <a:spLocks noGrp="1"/>
          </p:cNvSpPr>
          <p:nvPr>
            <p:ph type="title" idx="18"/>
          </p:nvPr>
        </p:nvSpPr>
        <p:spPr>
          <a:xfrm>
            <a:off x="1219419" y="3376587"/>
            <a:ext cx="1055100"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03</a:t>
            </a:r>
            <a:endParaRPr dirty="0"/>
          </a:p>
        </p:txBody>
      </p:sp>
      <p:sp>
        <p:nvSpPr>
          <p:cNvPr id="184" name="Google Shape;184;p29"/>
          <p:cNvSpPr txBox="1">
            <a:spLocks noGrp="1"/>
          </p:cNvSpPr>
          <p:nvPr>
            <p:ph type="title" idx="19"/>
          </p:nvPr>
        </p:nvSpPr>
        <p:spPr>
          <a:xfrm>
            <a:off x="4800860" y="842907"/>
            <a:ext cx="810684"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04</a:t>
            </a:r>
            <a:endParaRPr dirty="0"/>
          </a:p>
        </p:txBody>
      </p:sp>
      <p:sp>
        <p:nvSpPr>
          <p:cNvPr id="185" name="Google Shape;185;p29"/>
          <p:cNvSpPr txBox="1">
            <a:spLocks noGrp="1"/>
          </p:cNvSpPr>
          <p:nvPr>
            <p:ph type="title" idx="20"/>
          </p:nvPr>
        </p:nvSpPr>
        <p:spPr>
          <a:xfrm>
            <a:off x="4800857" y="2105125"/>
            <a:ext cx="810685"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05</a:t>
            </a:r>
            <a:endParaRPr dirty="0"/>
          </a:p>
        </p:txBody>
      </p:sp>
      <p:sp>
        <p:nvSpPr>
          <p:cNvPr id="186" name="Google Shape;186;p29"/>
          <p:cNvSpPr txBox="1">
            <a:spLocks noGrp="1"/>
          </p:cNvSpPr>
          <p:nvPr>
            <p:ph type="title" idx="21"/>
          </p:nvPr>
        </p:nvSpPr>
        <p:spPr>
          <a:xfrm>
            <a:off x="4800856" y="3376587"/>
            <a:ext cx="810686"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  06</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35"/>
        <p:cNvGrpSpPr/>
        <p:nvPr/>
      </p:nvGrpSpPr>
      <p:grpSpPr>
        <a:xfrm>
          <a:off x="0" y="0"/>
          <a:ext cx="0" cy="0"/>
          <a:chOff x="0" y="0"/>
          <a:chExt cx="0" cy="0"/>
        </a:xfrm>
      </p:grpSpPr>
      <p:sp>
        <p:nvSpPr>
          <p:cNvPr id="4836" name="Google Shape;4836;p57"/>
          <p:cNvSpPr txBox="1">
            <a:spLocks noGrp="1"/>
          </p:cNvSpPr>
          <p:nvPr>
            <p:ph type="title"/>
          </p:nvPr>
        </p:nvSpPr>
        <p:spPr>
          <a:xfrm rot="-5400000">
            <a:off x="-1079875" y="2328125"/>
            <a:ext cx="40644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Objectives</a:t>
            </a:r>
            <a:endParaRPr sz="3200" dirty="0"/>
          </a:p>
        </p:txBody>
      </p:sp>
      <p:sp>
        <p:nvSpPr>
          <p:cNvPr id="4837" name="Google Shape;4837;p57"/>
          <p:cNvSpPr txBox="1">
            <a:spLocks noGrp="1"/>
          </p:cNvSpPr>
          <p:nvPr>
            <p:ph type="body" idx="1"/>
          </p:nvPr>
        </p:nvSpPr>
        <p:spPr>
          <a:xfrm>
            <a:off x="1828675" y="676350"/>
            <a:ext cx="6602100" cy="3790800"/>
          </a:xfrm>
          <a:prstGeom prst="rect">
            <a:avLst/>
          </a:prstGeom>
        </p:spPr>
        <p:txBody>
          <a:bodyPr spcFirstLastPara="1" wrap="square" lIns="91425" tIns="91425" rIns="91425" bIns="91425" anchor="t" anchorCtr="0">
            <a:noAutofit/>
          </a:bodyPr>
          <a:lstStyle/>
          <a:p>
            <a:pPr marL="285750" indent="-285750">
              <a:lnSpc>
                <a:spcPct val="150000"/>
              </a:lnSpc>
              <a:buClr>
                <a:schemeClr val="bg1"/>
              </a:buClr>
              <a:buFont typeface="Wingdings" panose="05000000000000000000" pitchFamily="2" charset="2"/>
              <a:buChar char="Ø"/>
            </a:pPr>
            <a:r>
              <a:rPr lang="en-GB" sz="1800" dirty="0">
                <a:solidFill>
                  <a:schemeClr val="lt1"/>
                </a:solidFill>
              </a:rPr>
              <a:t>To create a project on Data Structure and Algorithms to make its concept clearer.</a:t>
            </a:r>
          </a:p>
          <a:p>
            <a:pPr marL="285750" indent="-285750">
              <a:lnSpc>
                <a:spcPct val="150000"/>
              </a:lnSpc>
              <a:buClr>
                <a:schemeClr val="bg1"/>
              </a:buClr>
              <a:buFont typeface="Wingdings" panose="05000000000000000000" pitchFamily="2" charset="2"/>
              <a:buChar char="Ø"/>
            </a:pPr>
            <a:r>
              <a:rPr lang="en-AU" sz="1800" dirty="0">
                <a:solidFill>
                  <a:schemeClr val="lt1"/>
                </a:solidFill>
              </a:rPr>
              <a:t>To be familiarized with graphics programming using SFML in C++.</a:t>
            </a:r>
          </a:p>
          <a:p>
            <a:pPr marL="285750" indent="-285750">
              <a:lnSpc>
                <a:spcPct val="150000"/>
              </a:lnSpc>
              <a:buClr>
                <a:schemeClr val="bg1"/>
              </a:buClr>
              <a:buFont typeface="Wingdings" panose="05000000000000000000" pitchFamily="2" charset="2"/>
              <a:buChar char="Ø"/>
            </a:pPr>
            <a:r>
              <a:rPr lang="en-AU" sz="1800" dirty="0">
                <a:solidFill>
                  <a:schemeClr val="lt1"/>
                </a:solidFill>
              </a:rPr>
              <a:t>To visualise Sorting and Path Finding Algorithms using graphics.</a:t>
            </a:r>
            <a:endParaRPr lang="en-GB" sz="1800" dirty="0">
              <a:solidFill>
                <a:schemeClr val="lt1"/>
              </a:solidFill>
            </a:endParaRPr>
          </a:p>
          <a:p>
            <a:pPr marL="285750" indent="-285750">
              <a:lnSpc>
                <a:spcPct val="150000"/>
              </a:lnSpc>
              <a:buClr>
                <a:schemeClr val="bg1"/>
              </a:buClr>
              <a:buFont typeface="Wingdings" panose="05000000000000000000" pitchFamily="2" charset="2"/>
              <a:buChar char="Ø"/>
            </a:pPr>
            <a:r>
              <a:rPr lang="en-GB" sz="1800" dirty="0">
                <a:solidFill>
                  <a:schemeClr val="lt1"/>
                </a:solidFill>
              </a:rPr>
              <a:t>To make us able to work in major projects in coming futures.</a:t>
            </a:r>
          </a:p>
          <a:p>
            <a:pPr marL="285750" indent="-285750">
              <a:lnSpc>
                <a:spcPct val="150000"/>
              </a:lnSpc>
              <a:buClr>
                <a:schemeClr val="bg1"/>
              </a:buClr>
              <a:buFont typeface="Wingdings" panose="05000000000000000000" pitchFamily="2" charset="2"/>
              <a:buChar char="Ø"/>
            </a:pPr>
            <a:r>
              <a:rPr lang="en-GB" sz="1800" dirty="0">
                <a:solidFill>
                  <a:schemeClr val="lt1"/>
                </a:solidFill>
              </a:rPr>
              <a:t>To learn to work in team.</a:t>
            </a:r>
            <a:endParaRPr lang="en-AU" sz="1800" dirty="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rot="-5400000">
            <a:off x="-628748" y="2640282"/>
            <a:ext cx="3315452" cy="45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Introduction</a:t>
            </a:r>
            <a:endParaRPr sz="3200" dirty="0"/>
          </a:p>
        </p:txBody>
      </p:sp>
      <p:sp>
        <p:nvSpPr>
          <p:cNvPr id="199" name="Google Shape;199;p31"/>
          <p:cNvSpPr txBox="1">
            <a:spLocks noGrp="1"/>
          </p:cNvSpPr>
          <p:nvPr>
            <p:ph type="body" idx="1"/>
          </p:nvPr>
        </p:nvSpPr>
        <p:spPr>
          <a:xfrm>
            <a:off x="2581835" y="2627416"/>
            <a:ext cx="4682082" cy="19720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	As the name suggests, our project is focused on visualising various sorting and path finding algorithms. </a:t>
            </a:r>
          </a:p>
          <a:p>
            <a:pPr marL="0" lvl="0" indent="0" algn="l" rtl="0">
              <a:spcBef>
                <a:spcPts val="0"/>
              </a:spcBef>
              <a:spcAft>
                <a:spcPts val="0"/>
              </a:spcAft>
              <a:buClr>
                <a:schemeClr val="dk1"/>
              </a:buClr>
              <a:buSzPts val="1100"/>
              <a:buFont typeface="Arial"/>
              <a:buNone/>
            </a:pPr>
            <a:r>
              <a:rPr lang="en-GB" dirty="0"/>
              <a:t>	The algorithms present in our project are: </a:t>
            </a:r>
          </a:p>
          <a:p>
            <a:pPr marL="0" lvl="0" indent="0" algn="l" rtl="0">
              <a:spcBef>
                <a:spcPts val="0"/>
              </a:spcBef>
              <a:spcAft>
                <a:spcPts val="0"/>
              </a:spcAft>
              <a:buClr>
                <a:schemeClr val="dk1"/>
              </a:buClr>
              <a:buSzPts val="1100"/>
              <a:buFont typeface="Arial"/>
              <a:buNone/>
            </a:pPr>
            <a:r>
              <a:rPr lang="en-GB" dirty="0"/>
              <a:t>Bubble Sort	    Dijkstra Shortest Path Finder</a:t>
            </a:r>
          </a:p>
          <a:p>
            <a:pPr marL="0" lvl="0" indent="0" algn="l" rtl="0">
              <a:spcBef>
                <a:spcPts val="0"/>
              </a:spcBef>
              <a:spcAft>
                <a:spcPts val="0"/>
              </a:spcAft>
              <a:buClr>
                <a:schemeClr val="dk1"/>
              </a:buClr>
              <a:buSzPts val="1100"/>
              <a:buFont typeface="Arial"/>
              <a:buNone/>
            </a:pPr>
            <a:r>
              <a:rPr lang="en-GB" dirty="0"/>
              <a:t>Quick Sort</a:t>
            </a:r>
          </a:p>
          <a:p>
            <a:pPr marL="0" lvl="0" indent="0" algn="l" rtl="0">
              <a:spcBef>
                <a:spcPts val="0"/>
              </a:spcBef>
              <a:spcAft>
                <a:spcPts val="0"/>
              </a:spcAft>
              <a:buClr>
                <a:schemeClr val="dk1"/>
              </a:buClr>
              <a:buSzPts val="1100"/>
              <a:buFont typeface="Arial"/>
              <a:buNone/>
            </a:pPr>
            <a:r>
              <a:rPr lang="en-GB" dirty="0"/>
              <a:t>Insertion Sort</a:t>
            </a:r>
          </a:p>
          <a:p>
            <a:pPr marL="0" lvl="0" indent="0" algn="l" rtl="0">
              <a:spcBef>
                <a:spcPts val="0"/>
              </a:spcBef>
              <a:spcAft>
                <a:spcPts val="0"/>
              </a:spcAft>
              <a:buClr>
                <a:schemeClr val="dk1"/>
              </a:buClr>
              <a:buSzPts val="1100"/>
              <a:buFont typeface="Arial"/>
              <a:buNone/>
            </a:pPr>
            <a:r>
              <a:rPr lang="en-GB" dirty="0"/>
              <a:t>Shell Sort</a:t>
            </a:r>
          </a:p>
          <a:p>
            <a:pPr marL="0" lvl="0" indent="0" algn="ctr" rtl="0">
              <a:spcBef>
                <a:spcPts val="1600"/>
              </a:spcBef>
              <a:spcAft>
                <a:spcPts val="1600"/>
              </a:spcAft>
              <a:buNone/>
            </a:pPr>
            <a:endParaRPr dirty="0"/>
          </a:p>
        </p:txBody>
      </p:sp>
      <p:pic>
        <p:nvPicPr>
          <p:cNvPr id="3" name="Picture 2">
            <a:extLst>
              <a:ext uri="{FF2B5EF4-FFF2-40B4-BE49-F238E27FC236}">
                <a16:creationId xmlns:a16="http://schemas.microsoft.com/office/drawing/2014/main" id="{3088B880-3B4E-4750-B913-2C72C80C3440}"/>
              </a:ext>
            </a:extLst>
          </p:cNvPr>
          <p:cNvPicPr>
            <a:picLocks noChangeAspect="1"/>
          </p:cNvPicPr>
          <p:nvPr/>
        </p:nvPicPr>
        <p:blipFill>
          <a:blip r:embed="rId3"/>
          <a:stretch>
            <a:fillRect/>
          </a:stretch>
        </p:blipFill>
        <p:spPr>
          <a:xfrm rot="20730458">
            <a:off x="2083265" y="426534"/>
            <a:ext cx="2592198" cy="1943681"/>
          </a:xfrm>
          <a:prstGeom prst="rect">
            <a:avLst/>
          </a:prstGeom>
        </p:spPr>
      </p:pic>
      <p:pic>
        <p:nvPicPr>
          <p:cNvPr id="5" name="Picture 4">
            <a:extLst>
              <a:ext uri="{FF2B5EF4-FFF2-40B4-BE49-F238E27FC236}">
                <a16:creationId xmlns:a16="http://schemas.microsoft.com/office/drawing/2014/main" id="{FC017085-5C48-4664-AD22-B63773989D66}"/>
              </a:ext>
            </a:extLst>
          </p:cNvPr>
          <p:cNvPicPr>
            <a:picLocks noChangeAspect="1"/>
          </p:cNvPicPr>
          <p:nvPr/>
        </p:nvPicPr>
        <p:blipFill>
          <a:blip r:embed="rId4"/>
          <a:stretch>
            <a:fillRect/>
          </a:stretch>
        </p:blipFill>
        <p:spPr>
          <a:xfrm rot="1158025">
            <a:off x="5485387" y="507564"/>
            <a:ext cx="2603988" cy="19884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3"/>
          <p:cNvSpPr/>
          <p:nvPr/>
        </p:nvSpPr>
        <p:spPr>
          <a:xfrm>
            <a:off x="6572401" y="1262725"/>
            <a:ext cx="1852500" cy="43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4200240" y="446808"/>
            <a:ext cx="1852500" cy="29957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1861676" y="446808"/>
            <a:ext cx="1852500" cy="29957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9" name="Google Shape;289;p33"/>
          <p:cNvPicPr preferRelativeResize="0"/>
          <p:nvPr/>
        </p:nvPicPr>
        <p:blipFill>
          <a:blip r:embed="rId3">
            <a:alphaModFix/>
          </a:blip>
          <a:stretch>
            <a:fillRect/>
          </a:stretch>
        </p:blipFill>
        <p:spPr>
          <a:xfrm>
            <a:off x="1806796" y="406087"/>
            <a:ext cx="1960473" cy="1865432"/>
          </a:xfrm>
          <a:prstGeom prst="rect">
            <a:avLst/>
          </a:prstGeom>
          <a:noFill/>
          <a:ln>
            <a:noFill/>
          </a:ln>
        </p:spPr>
      </p:pic>
      <p:pic>
        <p:nvPicPr>
          <p:cNvPr id="290" name="Google Shape;290;p33"/>
          <p:cNvPicPr preferRelativeResize="0"/>
          <p:nvPr/>
        </p:nvPicPr>
        <p:blipFill>
          <a:blip r:embed="rId3">
            <a:alphaModFix/>
          </a:blip>
          <a:stretch>
            <a:fillRect/>
          </a:stretch>
        </p:blipFill>
        <p:spPr>
          <a:xfrm>
            <a:off x="4162750" y="406087"/>
            <a:ext cx="1960473" cy="1865432"/>
          </a:xfrm>
          <a:prstGeom prst="rect">
            <a:avLst/>
          </a:prstGeom>
          <a:noFill/>
          <a:ln>
            <a:noFill/>
          </a:ln>
        </p:spPr>
      </p:pic>
      <p:pic>
        <p:nvPicPr>
          <p:cNvPr id="291" name="Google Shape;291;p33"/>
          <p:cNvPicPr preferRelativeResize="0"/>
          <p:nvPr/>
        </p:nvPicPr>
        <p:blipFill>
          <a:blip r:embed="rId3">
            <a:alphaModFix/>
          </a:blip>
          <a:stretch>
            <a:fillRect/>
          </a:stretch>
        </p:blipFill>
        <p:spPr>
          <a:xfrm>
            <a:off x="6518704" y="1227800"/>
            <a:ext cx="1960473" cy="2679450"/>
          </a:xfrm>
          <a:prstGeom prst="rect">
            <a:avLst/>
          </a:prstGeom>
          <a:noFill/>
          <a:ln>
            <a:noFill/>
          </a:ln>
        </p:spPr>
      </p:pic>
      <p:sp>
        <p:nvSpPr>
          <p:cNvPr id="293" name="Google Shape;293;p33"/>
          <p:cNvSpPr txBox="1">
            <a:spLocks noGrp="1"/>
          </p:cNvSpPr>
          <p:nvPr>
            <p:ph type="subTitle" idx="1"/>
          </p:nvPr>
        </p:nvSpPr>
        <p:spPr>
          <a:xfrm>
            <a:off x="1937145" y="446808"/>
            <a:ext cx="1593588" cy="43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b="0" dirty="0">
                <a:latin typeface="Orbitron Regular"/>
                <a:ea typeface="Orbitron Regular"/>
                <a:cs typeface="Orbitron Regular"/>
                <a:sym typeface="Orbitron Regular"/>
              </a:rPr>
              <a:t>Bubble Sort</a:t>
            </a:r>
            <a:endParaRPr sz="1600" b="0" dirty="0">
              <a:latin typeface="Orbitron Regular"/>
              <a:ea typeface="Orbitron Regular"/>
              <a:cs typeface="Orbitron Regular"/>
              <a:sym typeface="Orbitron Regular"/>
            </a:endParaRPr>
          </a:p>
        </p:txBody>
      </p:sp>
      <p:sp>
        <p:nvSpPr>
          <p:cNvPr id="294" name="Google Shape;294;p33"/>
          <p:cNvSpPr txBox="1">
            <a:spLocks noGrp="1"/>
          </p:cNvSpPr>
          <p:nvPr>
            <p:ph type="body" idx="2"/>
          </p:nvPr>
        </p:nvSpPr>
        <p:spPr>
          <a:xfrm>
            <a:off x="1826466" y="790664"/>
            <a:ext cx="1941397" cy="172375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a:t>Bubble Sort is a simplest sorting algorithm that works by repeatedly swapping the adjacent elements if they are in wrong order.</a:t>
            </a:r>
            <a:endParaRPr sz="1200" dirty="0"/>
          </a:p>
        </p:txBody>
      </p:sp>
      <p:sp>
        <p:nvSpPr>
          <p:cNvPr id="295" name="Google Shape;295;p33"/>
          <p:cNvSpPr txBox="1">
            <a:spLocks noGrp="1"/>
          </p:cNvSpPr>
          <p:nvPr>
            <p:ph type="subTitle" idx="3"/>
          </p:nvPr>
        </p:nvSpPr>
        <p:spPr>
          <a:xfrm>
            <a:off x="4302303" y="406087"/>
            <a:ext cx="1495500" cy="25942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b="0" dirty="0">
                <a:latin typeface="Orbitron Regular"/>
                <a:ea typeface="Orbitron Regular"/>
                <a:cs typeface="Orbitron Regular"/>
                <a:sym typeface="Orbitron Regular"/>
              </a:rPr>
              <a:t>Quick</a:t>
            </a:r>
            <a:r>
              <a:rPr lang="en" b="0" dirty="0">
                <a:latin typeface="Orbitron Regular"/>
                <a:ea typeface="Orbitron Regular"/>
                <a:cs typeface="Orbitron Regular"/>
                <a:sym typeface="Orbitron Regular"/>
              </a:rPr>
              <a:t> Sort</a:t>
            </a:r>
            <a:endParaRPr b="0" dirty="0">
              <a:latin typeface="Orbitron Regular"/>
              <a:ea typeface="Orbitron Regular"/>
              <a:cs typeface="Orbitron Regular"/>
              <a:sym typeface="Orbitron Regular"/>
            </a:endParaRPr>
          </a:p>
        </p:txBody>
      </p:sp>
      <p:sp>
        <p:nvSpPr>
          <p:cNvPr id="296" name="Google Shape;296;p33"/>
          <p:cNvSpPr txBox="1">
            <a:spLocks noGrp="1"/>
          </p:cNvSpPr>
          <p:nvPr>
            <p:ph type="body" idx="4"/>
          </p:nvPr>
        </p:nvSpPr>
        <p:spPr>
          <a:xfrm>
            <a:off x="4216729" y="746383"/>
            <a:ext cx="1906494" cy="109998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AU" sz="1200" b="0" i="0" dirty="0">
                <a:effectLst/>
                <a:latin typeface="Open Sans" panose="020B0604020202020204" charset="0"/>
                <a:ea typeface="Open Sans" panose="020B0604020202020204" charset="0"/>
                <a:cs typeface="Open Sans" panose="020B0604020202020204" charset="0"/>
              </a:rPr>
              <a:t>Quick Sort is a Divide and Conquer algorithm. It picks an element as pivot and partitions the given array around the picked pivot ele</a:t>
            </a:r>
            <a:r>
              <a:rPr lang="en-AU" sz="1200" dirty="0">
                <a:latin typeface="Open Sans" panose="020B0604020202020204" charset="0"/>
                <a:ea typeface="Open Sans" panose="020B0604020202020204" charset="0"/>
                <a:cs typeface="Open Sans" panose="020B0604020202020204" charset="0"/>
              </a:rPr>
              <a:t>ment.</a:t>
            </a:r>
            <a:endParaRPr sz="1200" dirty="0">
              <a:latin typeface="Open Sans" panose="020B0604020202020204" charset="0"/>
              <a:ea typeface="Open Sans" panose="020B0604020202020204" charset="0"/>
              <a:cs typeface="Open Sans" panose="020B0604020202020204" charset="0"/>
            </a:endParaRPr>
          </a:p>
        </p:txBody>
      </p:sp>
      <p:sp>
        <p:nvSpPr>
          <p:cNvPr id="297" name="Google Shape;297;p33"/>
          <p:cNvSpPr txBox="1">
            <a:spLocks noGrp="1"/>
          </p:cNvSpPr>
          <p:nvPr>
            <p:ph type="subTitle" idx="5"/>
          </p:nvPr>
        </p:nvSpPr>
        <p:spPr>
          <a:xfrm>
            <a:off x="6691126" y="1277450"/>
            <a:ext cx="1495500" cy="43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0" dirty="0">
                <a:latin typeface="Orbitron Regular"/>
                <a:ea typeface="Orbitron Regular"/>
                <a:cs typeface="Orbitron Regular"/>
                <a:sym typeface="Orbitron Regular"/>
              </a:rPr>
              <a:t>Dijkstra</a:t>
            </a:r>
            <a:endParaRPr b="0" dirty="0">
              <a:latin typeface="Orbitron Regular"/>
              <a:ea typeface="Orbitron Regular"/>
              <a:cs typeface="Orbitron Regular"/>
              <a:sym typeface="Orbitron Regular"/>
            </a:endParaRPr>
          </a:p>
        </p:txBody>
      </p:sp>
      <p:sp>
        <p:nvSpPr>
          <p:cNvPr id="298" name="Google Shape;298;p33"/>
          <p:cNvSpPr txBox="1">
            <a:spLocks noGrp="1"/>
          </p:cNvSpPr>
          <p:nvPr>
            <p:ph type="body" idx="6"/>
          </p:nvPr>
        </p:nvSpPr>
        <p:spPr>
          <a:xfrm>
            <a:off x="6572401" y="1850721"/>
            <a:ext cx="1852500" cy="109998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AU" sz="1200" b="0" i="0" dirty="0">
                <a:solidFill>
                  <a:schemeClr val="bg1"/>
                </a:solidFill>
                <a:effectLst/>
                <a:latin typeface="Open Sans" panose="020B0604020202020204" charset="0"/>
                <a:ea typeface="Open Sans" panose="020B0604020202020204" charset="0"/>
                <a:cs typeface="Open Sans" panose="020B0604020202020204" charset="0"/>
              </a:rPr>
              <a:t>Dijkstra is an algorithm for finding the shortest paths between </a:t>
            </a:r>
            <a:r>
              <a:rPr lang="en-AU" sz="1200" b="0" i="0" strike="noStrike" dirty="0">
                <a:solidFill>
                  <a:schemeClr val="bg1"/>
                </a:solidFill>
                <a:effectLst/>
                <a:latin typeface="Open Sans" panose="020B0604020202020204" charset="0"/>
                <a:ea typeface="Open Sans" panose="020B0604020202020204" charset="0"/>
                <a:cs typeface="Open Sans" panose="020B0604020202020204" charset="0"/>
              </a:rPr>
              <a:t>nodes in the graph. It </a:t>
            </a:r>
            <a:r>
              <a:rPr lang="en-AU" sz="1200" b="0" i="0" dirty="0">
                <a:solidFill>
                  <a:schemeClr val="bg1"/>
                </a:solidFill>
                <a:effectLst/>
                <a:latin typeface="Open Sans" panose="020B0604020202020204" charset="0"/>
                <a:ea typeface="Open Sans" panose="020B0604020202020204" charset="0"/>
                <a:cs typeface="Open Sans" panose="020B0604020202020204" charset="0"/>
              </a:rPr>
              <a:t>creates a tree of shortest paths from the starting vertex, the source, to all other points in the graph.</a:t>
            </a:r>
            <a:endParaRPr sz="1200" dirty="0">
              <a:solidFill>
                <a:schemeClr val="bg1"/>
              </a:solidFill>
              <a:latin typeface="Open Sans" panose="020B0604020202020204" charset="0"/>
              <a:ea typeface="Open Sans" panose="020B0604020202020204" charset="0"/>
              <a:cs typeface="Open Sans" panose="020B0604020202020204" charset="0"/>
            </a:endParaRPr>
          </a:p>
        </p:txBody>
      </p:sp>
      <p:sp>
        <p:nvSpPr>
          <p:cNvPr id="19" name="Title 1">
            <a:extLst>
              <a:ext uri="{FF2B5EF4-FFF2-40B4-BE49-F238E27FC236}">
                <a16:creationId xmlns:a16="http://schemas.microsoft.com/office/drawing/2014/main" id="{A6A95400-0DDA-4D54-99F1-F8FEEAD2B957}"/>
              </a:ext>
            </a:extLst>
          </p:cNvPr>
          <p:cNvSpPr>
            <a:spLocks noGrp="1"/>
          </p:cNvSpPr>
          <p:nvPr>
            <p:ph type="title"/>
          </p:nvPr>
        </p:nvSpPr>
        <p:spPr>
          <a:xfrm rot="-5400000">
            <a:off x="-652839" y="2286306"/>
            <a:ext cx="3113525" cy="478200"/>
          </a:xfrm>
        </p:spPr>
        <p:txBody>
          <a:bodyPr/>
          <a:lstStyle/>
          <a:p>
            <a:r>
              <a:rPr lang="en-GB" sz="3200" dirty="0"/>
              <a:t>Introduction</a:t>
            </a:r>
          </a:p>
        </p:txBody>
      </p:sp>
      <p:sp>
        <p:nvSpPr>
          <p:cNvPr id="15" name="Google Shape;288;p33">
            <a:extLst>
              <a:ext uri="{FF2B5EF4-FFF2-40B4-BE49-F238E27FC236}">
                <a16:creationId xmlns:a16="http://schemas.microsoft.com/office/drawing/2014/main" id="{768CCBA2-03E2-43D7-A920-A386D7E7C9D4}"/>
              </a:ext>
            </a:extLst>
          </p:cNvPr>
          <p:cNvSpPr/>
          <p:nvPr/>
        </p:nvSpPr>
        <p:spPr>
          <a:xfrm>
            <a:off x="1870914" y="2514417"/>
            <a:ext cx="1852500" cy="310564"/>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1600"/>
              </a:spcAft>
              <a:buNone/>
            </a:pPr>
            <a:endParaRPr lang="en-GB" sz="1400" b="0" dirty="0">
              <a:solidFill>
                <a:schemeClr val="bg1"/>
              </a:solidFill>
              <a:latin typeface="Orbitron Regular"/>
              <a:ea typeface="Orbitron Regular"/>
              <a:cs typeface="Orbitron Regular"/>
              <a:sym typeface="Orbitron Regular"/>
            </a:endParaRPr>
          </a:p>
        </p:txBody>
      </p:sp>
      <p:sp>
        <p:nvSpPr>
          <p:cNvPr id="16" name="Google Shape;288;p33">
            <a:extLst>
              <a:ext uri="{FF2B5EF4-FFF2-40B4-BE49-F238E27FC236}">
                <a16:creationId xmlns:a16="http://schemas.microsoft.com/office/drawing/2014/main" id="{626D9A06-7F97-446C-8524-DF1E92B64694}"/>
              </a:ext>
            </a:extLst>
          </p:cNvPr>
          <p:cNvSpPr/>
          <p:nvPr/>
        </p:nvSpPr>
        <p:spPr>
          <a:xfrm>
            <a:off x="4216736" y="2525406"/>
            <a:ext cx="1852500" cy="299575"/>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1600"/>
              </a:spcAft>
              <a:buNone/>
            </a:pPr>
            <a:endParaRPr lang="en-GB" sz="1400" b="0" dirty="0">
              <a:latin typeface="Orbitron Regular"/>
              <a:ea typeface="Orbitron Regular"/>
              <a:cs typeface="Orbitron Regular"/>
              <a:sym typeface="Orbitron Regular"/>
            </a:endParaRPr>
          </a:p>
        </p:txBody>
      </p:sp>
      <p:pic>
        <p:nvPicPr>
          <p:cNvPr id="17" name="Google Shape;289;p33">
            <a:extLst>
              <a:ext uri="{FF2B5EF4-FFF2-40B4-BE49-F238E27FC236}">
                <a16:creationId xmlns:a16="http://schemas.microsoft.com/office/drawing/2014/main" id="{23B300A6-8DC7-4D11-AE20-2118642AD94A}"/>
              </a:ext>
            </a:extLst>
          </p:cNvPr>
          <p:cNvPicPr preferRelativeResize="0"/>
          <p:nvPr/>
        </p:nvPicPr>
        <p:blipFill>
          <a:blip r:embed="rId3">
            <a:alphaModFix/>
          </a:blip>
          <a:stretch>
            <a:fillRect/>
          </a:stretch>
        </p:blipFill>
        <p:spPr>
          <a:xfrm>
            <a:off x="1826466" y="2485201"/>
            <a:ext cx="1960473" cy="1972499"/>
          </a:xfrm>
          <a:prstGeom prst="rect">
            <a:avLst/>
          </a:prstGeom>
          <a:noFill/>
          <a:ln>
            <a:noFill/>
          </a:ln>
        </p:spPr>
      </p:pic>
      <p:sp>
        <p:nvSpPr>
          <p:cNvPr id="2" name="TextBox 1">
            <a:extLst>
              <a:ext uri="{FF2B5EF4-FFF2-40B4-BE49-F238E27FC236}">
                <a16:creationId xmlns:a16="http://schemas.microsoft.com/office/drawing/2014/main" id="{1CF0C61D-0577-45BB-9CDA-6CDEB08270E9}"/>
              </a:ext>
            </a:extLst>
          </p:cNvPr>
          <p:cNvSpPr txBox="1"/>
          <p:nvPr/>
        </p:nvSpPr>
        <p:spPr>
          <a:xfrm>
            <a:off x="1870914" y="2541118"/>
            <a:ext cx="1777031" cy="307777"/>
          </a:xfrm>
          <a:prstGeom prst="rect">
            <a:avLst/>
          </a:prstGeom>
          <a:noFill/>
        </p:spPr>
        <p:txBody>
          <a:bodyPr wrap="square" rtlCol="0">
            <a:spAutoFit/>
          </a:bodyPr>
          <a:lstStyle/>
          <a:p>
            <a:r>
              <a:rPr lang="en-GB" dirty="0"/>
              <a:t>   </a:t>
            </a:r>
            <a:r>
              <a:rPr lang="en-GB" b="1" dirty="0">
                <a:solidFill>
                  <a:schemeClr val="bg1"/>
                </a:solidFill>
                <a:latin typeface="Orbitron" panose="020B0604020202020204" charset="0"/>
                <a:cs typeface="Courier New" panose="02070309020205020404" pitchFamily="49" charset="0"/>
              </a:rPr>
              <a:t>Insertion Sort</a:t>
            </a:r>
          </a:p>
        </p:txBody>
      </p:sp>
      <p:sp>
        <p:nvSpPr>
          <p:cNvPr id="20" name="TextBox 19">
            <a:extLst>
              <a:ext uri="{FF2B5EF4-FFF2-40B4-BE49-F238E27FC236}">
                <a16:creationId xmlns:a16="http://schemas.microsoft.com/office/drawing/2014/main" id="{91AA5CA7-C617-4772-83E2-23220C61F546}"/>
              </a:ext>
            </a:extLst>
          </p:cNvPr>
          <p:cNvSpPr txBox="1"/>
          <p:nvPr/>
        </p:nvSpPr>
        <p:spPr>
          <a:xfrm>
            <a:off x="4172882" y="2547980"/>
            <a:ext cx="1777031" cy="307777"/>
          </a:xfrm>
          <a:prstGeom prst="rect">
            <a:avLst/>
          </a:prstGeom>
          <a:noFill/>
        </p:spPr>
        <p:txBody>
          <a:bodyPr wrap="square" rtlCol="0">
            <a:spAutoFit/>
          </a:bodyPr>
          <a:lstStyle/>
          <a:p>
            <a:r>
              <a:rPr lang="en-GB" dirty="0"/>
              <a:t>      </a:t>
            </a:r>
            <a:r>
              <a:rPr lang="en-GB" b="1" dirty="0">
                <a:solidFill>
                  <a:schemeClr val="bg1"/>
                </a:solidFill>
                <a:latin typeface="Orbitron" panose="020B0604020202020204" charset="0"/>
                <a:cs typeface="Courier New" panose="02070309020205020404" pitchFamily="49" charset="0"/>
              </a:rPr>
              <a:t>Shell Sort</a:t>
            </a:r>
          </a:p>
        </p:txBody>
      </p:sp>
      <p:pic>
        <p:nvPicPr>
          <p:cNvPr id="21" name="Google Shape;289;p33">
            <a:extLst>
              <a:ext uri="{FF2B5EF4-FFF2-40B4-BE49-F238E27FC236}">
                <a16:creationId xmlns:a16="http://schemas.microsoft.com/office/drawing/2014/main" id="{7D45961B-1BCB-485C-81DF-6F37525C7029}"/>
              </a:ext>
            </a:extLst>
          </p:cNvPr>
          <p:cNvPicPr preferRelativeResize="0"/>
          <p:nvPr/>
        </p:nvPicPr>
        <p:blipFill>
          <a:blip r:embed="rId3">
            <a:alphaModFix/>
          </a:blip>
          <a:stretch>
            <a:fillRect/>
          </a:stretch>
        </p:blipFill>
        <p:spPr>
          <a:xfrm>
            <a:off x="4172585" y="2485386"/>
            <a:ext cx="1960473" cy="1865432"/>
          </a:xfrm>
          <a:prstGeom prst="rect">
            <a:avLst/>
          </a:prstGeom>
          <a:noFill/>
          <a:ln>
            <a:noFill/>
          </a:ln>
        </p:spPr>
      </p:pic>
      <p:sp>
        <p:nvSpPr>
          <p:cNvPr id="22" name="Google Shape;294;p33">
            <a:extLst>
              <a:ext uri="{FF2B5EF4-FFF2-40B4-BE49-F238E27FC236}">
                <a16:creationId xmlns:a16="http://schemas.microsoft.com/office/drawing/2014/main" id="{BBE7F60D-2F94-4537-A22D-05E00A2E240C}"/>
              </a:ext>
            </a:extLst>
          </p:cNvPr>
          <p:cNvSpPr txBox="1">
            <a:spLocks/>
          </p:cNvSpPr>
          <p:nvPr/>
        </p:nvSpPr>
        <p:spPr>
          <a:xfrm>
            <a:off x="1845542" y="2814078"/>
            <a:ext cx="1941397" cy="1723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1pPr>
            <a:lvl2pPr marL="914400" marR="0" lvl="1" indent="-317500" algn="ctr" rtl="0">
              <a:lnSpc>
                <a:spcPct val="100000"/>
              </a:lnSpc>
              <a:spcBef>
                <a:spcPts val="1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9pPr>
          </a:lstStyle>
          <a:p>
            <a:pPr marL="0" indent="0" algn="l">
              <a:spcAft>
                <a:spcPts val="1600"/>
              </a:spcAft>
              <a:buFont typeface="Open Sans"/>
              <a:buNone/>
            </a:pPr>
            <a:r>
              <a:rPr lang="en-AU" sz="1200" b="0" i="0" dirty="0">
                <a:effectLst/>
                <a:latin typeface="Open Sans" panose="020B0604020202020204" charset="0"/>
                <a:ea typeface="Open Sans" panose="020B0604020202020204" charset="0"/>
                <a:cs typeface="Open Sans" panose="020B0604020202020204" charset="0"/>
              </a:rPr>
              <a:t>In insertion sort is a simple array is virtually split into a sorted and an unsorted part. Values from the unsorted part are picked and placed at the correct position in the sorted part.</a:t>
            </a:r>
            <a:endParaRPr lang="en-AU" sz="1200" dirty="0">
              <a:latin typeface="Open Sans" panose="020B0604020202020204" charset="0"/>
              <a:ea typeface="Open Sans" panose="020B0604020202020204" charset="0"/>
              <a:cs typeface="Open Sans" panose="020B0604020202020204" charset="0"/>
            </a:endParaRPr>
          </a:p>
        </p:txBody>
      </p:sp>
      <p:sp>
        <p:nvSpPr>
          <p:cNvPr id="24" name="Google Shape;294;p33">
            <a:extLst>
              <a:ext uri="{FF2B5EF4-FFF2-40B4-BE49-F238E27FC236}">
                <a16:creationId xmlns:a16="http://schemas.microsoft.com/office/drawing/2014/main" id="{B6C055A8-AF05-4ECF-B81C-467EE872340A}"/>
              </a:ext>
            </a:extLst>
          </p:cNvPr>
          <p:cNvSpPr txBox="1">
            <a:spLocks/>
          </p:cNvSpPr>
          <p:nvPr/>
        </p:nvSpPr>
        <p:spPr>
          <a:xfrm>
            <a:off x="4235515" y="2741412"/>
            <a:ext cx="1941397" cy="1723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1pPr>
            <a:lvl2pPr marL="914400" marR="0" lvl="1" indent="-317500" algn="ctr" rtl="0">
              <a:lnSpc>
                <a:spcPct val="100000"/>
              </a:lnSpc>
              <a:spcBef>
                <a:spcPts val="1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9pPr>
          </a:lstStyle>
          <a:p>
            <a:pPr marL="0" indent="0" algn="l">
              <a:spcAft>
                <a:spcPts val="1600"/>
              </a:spcAft>
              <a:buFont typeface="Open Sans"/>
              <a:buNone/>
            </a:pPr>
            <a:r>
              <a:rPr lang="en-AU" sz="1200" b="0" i="0" dirty="0">
                <a:solidFill>
                  <a:schemeClr val="bg1"/>
                </a:solidFill>
                <a:effectLst/>
                <a:latin typeface="Open Sans" panose="020B0604020202020204" charset="0"/>
                <a:ea typeface="Open Sans" panose="020B0604020202020204" charset="0"/>
                <a:cs typeface="Open Sans" panose="020B0604020202020204" charset="0"/>
              </a:rPr>
              <a:t>This algorithm uses insertion sort on a widely spread elements, first to sort them and then sorts the less widely spaced elements. This spacing is termed as </a:t>
            </a:r>
            <a:r>
              <a:rPr lang="en-AU" sz="1200" b="1" dirty="0">
                <a:solidFill>
                  <a:schemeClr val="bg1"/>
                </a:solidFill>
                <a:latin typeface="Open Sans" panose="020B0604020202020204" charset="0"/>
                <a:ea typeface="Open Sans" panose="020B0604020202020204" charset="0"/>
                <a:cs typeface="Open Sans" panose="020B0604020202020204" charset="0"/>
              </a:rPr>
              <a:t>gap</a:t>
            </a:r>
            <a:r>
              <a:rPr lang="en-AU" sz="1200" b="0" i="0" dirty="0">
                <a:solidFill>
                  <a:schemeClr val="bg1"/>
                </a:solidFill>
                <a:effectLst/>
                <a:latin typeface="Open Sans" panose="020B0604020202020204" charset="0"/>
                <a:ea typeface="Open Sans" panose="020B0604020202020204" charset="0"/>
                <a:cs typeface="Open Sans" panose="020B0604020202020204" charset="0"/>
              </a:rPr>
              <a:t>.</a:t>
            </a:r>
            <a:endParaRPr lang="en-AU" sz="1200" dirty="0">
              <a:solidFill>
                <a:schemeClr val="bg1"/>
              </a:solidFill>
              <a:latin typeface="Open Sans" panose="020B0604020202020204" charset="0"/>
              <a:ea typeface="Open Sans" panose="020B0604020202020204" charset="0"/>
              <a:cs typeface="Open Sans"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C2CEA-4534-475F-BAE4-C864437E1194}"/>
              </a:ext>
            </a:extLst>
          </p:cNvPr>
          <p:cNvSpPr>
            <a:spLocks noGrp="1"/>
          </p:cNvSpPr>
          <p:nvPr>
            <p:ph type="title"/>
          </p:nvPr>
        </p:nvSpPr>
        <p:spPr>
          <a:xfrm rot="-5400000">
            <a:off x="-921360" y="2188129"/>
            <a:ext cx="3477207" cy="478200"/>
          </a:xfrm>
        </p:spPr>
        <p:txBody>
          <a:bodyPr/>
          <a:lstStyle/>
          <a:p>
            <a:r>
              <a:rPr lang="en-GB" sz="3200" dirty="0"/>
              <a:t>Algorithm</a:t>
            </a:r>
          </a:p>
        </p:txBody>
      </p:sp>
      <p:sp>
        <p:nvSpPr>
          <p:cNvPr id="4" name="Google Shape;287;p33">
            <a:extLst>
              <a:ext uri="{FF2B5EF4-FFF2-40B4-BE49-F238E27FC236}">
                <a16:creationId xmlns:a16="http://schemas.microsoft.com/office/drawing/2014/main" id="{D81D2A65-6491-4999-B44D-FA4644B5C0CC}"/>
              </a:ext>
            </a:extLst>
          </p:cNvPr>
          <p:cNvSpPr>
            <a:spLocks noGrp="1"/>
          </p:cNvSpPr>
          <p:nvPr>
            <p:ph type="body" idx="1"/>
          </p:nvPr>
        </p:nvSpPr>
        <p:spPr>
          <a:xfrm>
            <a:off x="1191426" y="137907"/>
            <a:ext cx="6602413" cy="550718"/>
          </a:xfrm>
          <a:prstGeom prst="rect">
            <a:avLst/>
          </a:prstGeom>
          <a:solidFill>
            <a:schemeClr val="accent1"/>
          </a:solidFill>
          <a:ln>
            <a:noFill/>
          </a:ln>
        </p:spPr>
        <p:txBody>
          <a:bodyPr spcFirstLastPara="1" wrap="square" lIns="91425" tIns="91425" rIns="91425" bIns="91425" anchor="ctr" anchorCtr="0">
            <a:noAutofit/>
          </a:bodyPr>
          <a:lstStyle/>
          <a:p>
            <a:pPr marL="139700" indent="0">
              <a:buNone/>
            </a:pPr>
            <a:r>
              <a:rPr lang="en-GB" sz="1800" dirty="0">
                <a:latin typeface="Orbitron" panose="020B0604020202020204" charset="0"/>
              </a:rPr>
              <a:t>Quick Sort</a:t>
            </a:r>
          </a:p>
        </p:txBody>
      </p:sp>
      <p:sp>
        <p:nvSpPr>
          <p:cNvPr id="5" name="Google Shape;4837;p57">
            <a:extLst>
              <a:ext uri="{FF2B5EF4-FFF2-40B4-BE49-F238E27FC236}">
                <a16:creationId xmlns:a16="http://schemas.microsoft.com/office/drawing/2014/main" id="{C2235C14-39F2-49E1-BB67-124EE4C4AEB5}"/>
              </a:ext>
            </a:extLst>
          </p:cNvPr>
          <p:cNvSpPr txBox="1">
            <a:spLocks/>
          </p:cNvSpPr>
          <p:nvPr/>
        </p:nvSpPr>
        <p:spPr>
          <a:xfrm>
            <a:off x="1381866" y="864328"/>
            <a:ext cx="6602100" cy="40713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Open Sans"/>
              <a:buChar char="●"/>
              <a:defRPr sz="1100" b="0" i="0" u="none" strike="noStrike" cap="none">
                <a:solidFill>
                  <a:srgbClr val="FFFFFF"/>
                </a:solidFill>
                <a:latin typeface="Open Sans"/>
                <a:ea typeface="Open Sans"/>
                <a:cs typeface="Open Sans"/>
                <a:sym typeface="Open Sans"/>
              </a:defRPr>
            </a:lvl1pPr>
            <a:lvl2pPr marL="914400" marR="0" lvl="1" indent="-317500" algn="l" rtl="0">
              <a:lnSpc>
                <a:spcPct val="100000"/>
              </a:lnSpc>
              <a:spcBef>
                <a:spcPts val="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2pPr>
            <a:lvl3pPr marL="1371600" marR="0" lvl="2"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3pPr>
            <a:lvl4pPr marL="1828800" marR="0" lvl="3"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4pPr>
            <a:lvl5pPr marL="2286000" marR="0" lvl="4"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5pPr>
            <a:lvl6pPr marL="2743200" marR="0" lvl="5"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6pPr>
            <a:lvl7pPr marL="3200400" marR="0" lvl="6"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7pPr>
            <a:lvl8pPr marL="3657600" marR="0" lvl="7"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accent1">
                    <a:lumMod val="40000"/>
                    <a:lumOff val="60000"/>
                  </a:schemeClr>
                </a:solidFill>
                <a:effectLst/>
                <a:latin typeface="Courier New" panose="02070309020205020404" pitchFamily="49" charset="0"/>
              </a:rPr>
              <a:t>Partition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1</a:t>
            </a:r>
            <a:r>
              <a:rPr kumimoji="0" lang="en-US" altLang="en-US" sz="1300" b="0" i="0" u="none" strike="noStrike" cap="none" normalizeH="0" baseline="0" dirty="0">
                <a:ln>
                  <a:noFill/>
                </a:ln>
                <a:solidFill>
                  <a:schemeClr val="bg1"/>
                </a:solidFill>
                <a:effectLst/>
                <a:latin typeface="Courier New" panose="02070309020205020404" pitchFamily="49" charset="0"/>
              </a:rPr>
              <a:t> - Choose the highest index value has pivot</a:t>
            </a:r>
            <a:r>
              <a:rPr kumimoji="0" lang="en-US" altLang="en-US" sz="1300" b="0" i="0" u="none" strike="noStrike" cap="none" normalizeH="0" baseline="0" dirty="0">
                <a:ln>
                  <a:noFill/>
                </a:ln>
                <a:solidFill>
                  <a:schemeClr val="bg1"/>
                </a:solidFill>
                <a:effectLst/>
              </a:rPr>
              <a:t> .</a:t>
            </a:r>
          </a:p>
          <a:p>
            <a:pPr marL="0" indent="0" eaLnBrk="0" fontAlgn="base" hangingPunct="0">
              <a:spcBef>
                <a:spcPct val="0"/>
              </a:spcBef>
              <a:spcAft>
                <a:spcPct val="0"/>
              </a:spcAft>
              <a:buClrTx/>
              <a:buSzTx/>
              <a:buNone/>
            </a:pPr>
            <a:r>
              <a:rPr kumimoji="0" lang="en-US" altLang="en-US" sz="1300" b="1" i="0" u="none" strike="noStrike" cap="none" normalizeH="0" baseline="0" dirty="0">
                <a:ln>
                  <a:noFill/>
                </a:ln>
                <a:solidFill>
                  <a:schemeClr val="bg1"/>
                </a:solidFill>
                <a:effectLst/>
                <a:latin typeface="Courier New" panose="02070309020205020404" pitchFamily="49" charset="0"/>
              </a:rPr>
              <a:t>Step 2 - </a:t>
            </a:r>
            <a:r>
              <a:rPr kumimoji="0" lang="en-US" altLang="en-US" sz="1300" b="0" i="0" u="none" strike="noStrike" cap="none" normalizeH="0" baseline="0" dirty="0">
                <a:ln>
                  <a:noFill/>
                </a:ln>
                <a:solidFill>
                  <a:schemeClr val="bg1"/>
                </a:solidFill>
                <a:effectLst/>
                <a:latin typeface="Courier New" panose="02070309020205020404" pitchFamily="49" charset="0"/>
              </a:rPr>
              <a:t>Take two variables to point left and right of the 	list excluding pivot</a:t>
            </a:r>
            <a:r>
              <a:rPr kumimoji="0" lang="en-US" altLang="en-US" sz="1300" b="0" i="0" u="none" strike="noStrike" cap="none" normalizeH="0" baseline="0" dirty="0">
                <a:ln>
                  <a:noFill/>
                </a:ln>
                <a:solidFill>
                  <a:schemeClr val="bg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3</a:t>
            </a:r>
            <a:r>
              <a:rPr kumimoji="0" lang="en-US" altLang="en-US" sz="1300" b="0" i="0" u="none" strike="noStrike" cap="none" normalizeH="0" baseline="0" dirty="0">
                <a:ln>
                  <a:noFill/>
                </a:ln>
                <a:solidFill>
                  <a:schemeClr val="bg1"/>
                </a:solidFill>
                <a:effectLst/>
                <a:latin typeface="Courier New" panose="02070309020205020404" pitchFamily="49" charset="0"/>
              </a:rPr>
              <a:t> - left points to the low index</a:t>
            </a:r>
            <a:r>
              <a:rPr kumimoji="0" lang="en-US" altLang="en-US" sz="1300" b="0" i="0" u="none" strike="noStrike" cap="none" normalizeH="0" baseline="0" dirty="0">
                <a:ln>
                  <a:noFill/>
                </a:ln>
                <a:solidFill>
                  <a:schemeClr val="bg1"/>
                </a:solidFill>
                <a:effectLst/>
              </a:rPr>
              <a:t> </a:t>
            </a:r>
            <a:endParaRPr kumimoji="0" lang="en-US" altLang="en-US" sz="1300" b="0" i="0" u="none" strike="noStrike" cap="none" normalizeH="0" baseline="0" dirty="0">
              <a:ln>
                <a:noFill/>
              </a:ln>
              <a:solidFill>
                <a:schemeClr val="bg1"/>
              </a:solidFill>
              <a:effectLst/>
              <a:latin typeface="Arial" panose="020B0604020202020204" pitchFamily="34" charset="0"/>
            </a:endParaRPr>
          </a:p>
          <a:p>
            <a:pPr marL="0" indent="0" eaLnBrk="0" fontAlgn="base" hangingPunct="0">
              <a:spcBef>
                <a:spcPct val="0"/>
              </a:spcBef>
              <a:spcAft>
                <a:spcPct val="0"/>
              </a:spcAft>
              <a:buClrTx/>
              <a:buSzTx/>
              <a:buNone/>
            </a:pPr>
            <a:r>
              <a:rPr kumimoji="0" lang="en-US" altLang="en-US" sz="1300" b="1" i="0" u="none" strike="noStrike" cap="none" normalizeH="0" baseline="0" dirty="0">
                <a:ln>
                  <a:noFill/>
                </a:ln>
                <a:solidFill>
                  <a:schemeClr val="bg1"/>
                </a:solidFill>
                <a:effectLst/>
                <a:latin typeface="Courier New" panose="02070309020205020404" pitchFamily="49" charset="0"/>
              </a:rPr>
              <a:t>Step 4 - </a:t>
            </a:r>
            <a:r>
              <a:rPr kumimoji="0" lang="en-US" altLang="en-US" sz="1300" b="0" i="0" u="none" strike="noStrike" cap="none" normalizeH="0" baseline="0" dirty="0">
                <a:ln>
                  <a:noFill/>
                </a:ln>
                <a:solidFill>
                  <a:schemeClr val="bg1"/>
                </a:solidFill>
                <a:effectLst/>
                <a:latin typeface="Courier New" panose="02070309020205020404" pitchFamily="49" charset="0"/>
              </a:rPr>
              <a:t>right points to the high</a:t>
            </a:r>
            <a:r>
              <a:rPr kumimoji="0" lang="en-US" altLang="en-US" sz="1300" b="0" i="0" u="none" strike="noStrike" cap="none" normalizeH="0" baseline="0" dirty="0">
                <a:ln>
                  <a:noFill/>
                </a:ln>
                <a:solidFill>
                  <a:schemeClr val="bg1"/>
                </a:solidFill>
                <a:effectLst/>
              </a:rPr>
              <a:t> </a:t>
            </a:r>
            <a:endParaRPr kumimoji="0" lang="en-US" altLang="en-US" sz="13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5</a:t>
            </a:r>
            <a:r>
              <a:rPr kumimoji="0" lang="en-US" altLang="en-US" sz="1300" b="0" i="0" u="none" strike="noStrike" cap="none" normalizeH="0" baseline="0" dirty="0">
                <a:ln>
                  <a:noFill/>
                </a:ln>
                <a:solidFill>
                  <a:schemeClr val="bg1"/>
                </a:solidFill>
                <a:effectLst/>
                <a:latin typeface="Courier New" panose="02070309020205020404" pitchFamily="49" charset="0"/>
              </a:rPr>
              <a:t> − while value at left is less than pivot move right </a:t>
            </a:r>
            <a:r>
              <a:rPr kumimoji="0" lang="en-US" altLang="en-US" sz="1300" b="1" i="0" u="none" strike="noStrike" cap="none" normalizeH="0" baseline="0" dirty="0">
                <a:ln>
                  <a:noFill/>
                </a:ln>
                <a:solidFill>
                  <a:schemeClr val="bg1"/>
                </a:solidFill>
                <a:effectLst/>
                <a:latin typeface="Courier New" panose="02070309020205020404" pitchFamily="49" charset="0"/>
              </a:rPr>
              <a:t>Step 6</a:t>
            </a:r>
            <a:r>
              <a:rPr kumimoji="0" lang="en-US" altLang="en-US" sz="1300" b="0" i="0" u="none" strike="noStrike" cap="none" normalizeH="0" baseline="0" dirty="0">
                <a:ln>
                  <a:noFill/>
                </a:ln>
                <a:solidFill>
                  <a:schemeClr val="bg1"/>
                </a:solidFill>
                <a:effectLst/>
                <a:latin typeface="Courier New" panose="02070309020205020404" pitchFamily="49" charset="0"/>
              </a:rPr>
              <a:t> </a:t>
            </a:r>
            <a:r>
              <a:rPr kumimoji="0" lang="en-US" altLang="en-US" sz="1300" b="1" i="0" u="none" strike="noStrike" cap="none" normalizeH="0" baseline="0" dirty="0">
                <a:ln>
                  <a:noFill/>
                </a:ln>
                <a:solidFill>
                  <a:schemeClr val="bg1"/>
                </a:solidFill>
                <a:effectLst/>
                <a:latin typeface="Courier New" panose="02070309020205020404" pitchFamily="49" charset="0"/>
              </a:rPr>
              <a:t>Step 6 </a:t>
            </a:r>
            <a:r>
              <a:rPr kumimoji="0" lang="en-US" altLang="en-US" sz="1300" b="0" i="0" u="none" strike="noStrike" cap="none" normalizeH="0" baseline="0" dirty="0">
                <a:ln>
                  <a:noFill/>
                </a:ln>
                <a:solidFill>
                  <a:schemeClr val="bg1"/>
                </a:solidFill>
                <a:effectLst/>
                <a:latin typeface="Courier New" panose="02070309020205020404" pitchFamily="49" charset="0"/>
              </a:rPr>
              <a:t>− while value at right is greater than pivot move 	left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7</a:t>
            </a:r>
            <a:r>
              <a:rPr kumimoji="0" lang="en-US" altLang="en-US" sz="1300" b="0" i="0" u="none" strike="noStrike" cap="none" normalizeH="0" baseline="0" dirty="0">
                <a:ln>
                  <a:noFill/>
                </a:ln>
                <a:solidFill>
                  <a:schemeClr val="bg1"/>
                </a:solidFill>
                <a:effectLst/>
                <a:latin typeface="Courier New" panose="02070309020205020404" pitchFamily="49" charset="0"/>
              </a:rPr>
              <a:t> − if both step 5 and step 6 does not match swap left 	and right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8</a:t>
            </a:r>
            <a:r>
              <a:rPr kumimoji="0" lang="en-US" altLang="en-US" sz="1300" b="0" i="0" u="none" strike="noStrike" cap="none" normalizeH="0" baseline="0" dirty="0">
                <a:ln>
                  <a:noFill/>
                </a:ln>
                <a:solidFill>
                  <a:schemeClr val="bg1"/>
                </a:solidFill>
                <a:effectLst/>
                <a:latin typeface="Courier New" panose="02070309020205020404" pitchFamily="49" charset="0"/>
              </a:rPr>
              <a:t> − if left ≥ right, the point where they met is new 	pivot</a:t>
            </a:r>
            <a:r>
              <a:rPr kumimoji="0" lang="en-US" altLang="en-US" sz="1300" b="0" i="0" u="none" strike="noStrike" cap="none" normalizeH="0" baseline="0" dirty="0">
                <a:ln>
                  <a:noFill/>
                </a:ln>
                <a:solidFill>
                  <a:schemeClr val="bg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accent1">
                    <a:lumMod val="20000"/>
                    <a:lumOff val="80000"/>
                  </a:schemeClr>
                </a:solidFill>
                <a:effectLst/>
                <a:latin typeface="Courier New" panose="02070309020205020404" pitchFamily="49" charset="0"/>
                <a:cs typeface="Courier New" panose="02070309020205020404" pitchFamily="49" charset="0"/>
              </a:rPr>
              <a:t>Sorting</a:t>
            </a:r>
          </a:p>
          <a:p>
            <a:pPr marL="0" indent="0" eaLnBrk="0" fontAlgn="base" hangingPunct="0">
              <a:spcBef>
                <a:spcPct val="0"/>
              </a:spcBef>
              <a:spcAft>
                <a:spcPct val="0"/>
              </a:spcAft>
              <a:buClrTx/>
              <a:buSzTx/>
              <a:buNone/>
            </a:pPr>
            <a:r>
              <a:rPr kumimoji="0" lang="en-US" altLang="en-US" sz="1300" b="1" i="0" u="none" strike="noStrike" cap="none" normalizeH="0" baseline="0" dirty="0">
                <a:ln>
                  <a:noFill/>
                </a:ln>
                <a:solidFill>
                  <a:schemeClr val="bg1"/>
                </a:solidFill>
                <a:effectLst/>
                <a:latin typeface="Courier New" panose="02070309020205020404" pitchFamily="49" charset="0"/>
              </a:rPr>
              <a:t>Step 1</a:t>
            </a:r>
            <a:r>
              <a:rPr kumimoji="0" lang="en-US" altLang="en-US" sz="1300" b="0" i="0" u="none" strike="noStrike" cap="none" normalizeH="0" baseline="0" dirty="0">
                <a:ln>
                  <a:noFill/>
                </a:ln>
                <a:solidFill>
                  <a:schemeClr val="bg1"/>
                </a:solidFill>
                <a:effectLst/>
                <a:latin typeface="Courier New" panose="02070309020205020404" pitchFamily="49" charset="0"/>
              </a:rPr>
              <a:t> − Make the right-most index value pivot </a:t>
            </a:r>
          </a:p>
          <a:p>
            <a:pPr marL="0" indent="0" eaLnBrk="0" fontAlgn="base" hangingPunct="0">
              <a:spcBef>
                <a:spcPct val="0"/>
              </a:spcBef>
              <a:spcAft>
                <a:spcPct val="0"/>
              </a:spcAft>
              <a:buClrTx/>
              <a:buSzTx/>
              <a:buNone/>
            </a:pPr>
            <a:r>
              <a:rPr kumimoji="0" lang="en-US" altLang="en-US" sz="1300" b="1" i="0" u="none" strike="noStrike" cap="none" normalizeH="0" baseline="0" dirty="0">
                <a:ln>
                  <a:noFill/>
                </a:ln>
                <a:solidFill>
                  <a:schemeClr val="bg1"/>
                </a:solidFill>
                <a:effectLst/>
                <a:latin typeface="Courier New" panose="02070309020205020404" pitchFamily="49" charset="0"/>
              </a:rPr>
              <a:t>Step 2</a:t>
            </a:r>
            <a:r>
              <a:rPr kumimoji="0" lang="en-US" altLang="en-US" sz="1300" b="0" i="0" u="none" strike="noStrike" cap="none" normalizeH="0" baseline="0" dirty="0">
                <a:ln>
                  <a:noFill/>
                </a:ln>
                <a:solidFill>
                  <a:schemeClr val="bg1"/>
                </a:solidFill>
                <a:effectLst/>
                <a:latin typeface="Courier New" panose="02070309020205020404" pitchFamily="49" charset="0"/>
              </a:rPr>
              <a:t> − partition the array using pivot value </a:t>
            </a:r>
          </a:p>
          <a:p>
            <a:pPr marL="0" indent="0" eaLnBrk="0" fontAlgn="base" hangingPunct="0">
              <a:spcBef>
                <a:spcPct val="0"/>
              </a:spcBef>
              <a:spcAft>
                <a:spcPct val="0"/>
              </a:spcAft>
              <a:buClrTx/>
              <a:buSzTx/>
              <a:buNone/>
            </a:pPr>
            <a:r>
              <a:rPr kumimoji="0" lang="en-US" altLang="en-US" sz="1300" b="1" i="0" u="none" strike="noStrike" cap="none" normalizeH="0" baseline="0" dirty="0">
                <a:ln>
                  <a:noFill/>
                </a:ln>
                <a:solidFill>
                  <a:schemeClr val="bg1"/>
                </a:solidFill>
                <a:effectLst/>
                <a:latin typeface="Courier New" panose="02070309020205020404" pitchFamily="49" charset="0"/>
              </a:rPr>
              <a:t>Step 3</a:t>
            </a:r>
            <a:r>
              <a:rPr kumimoji="0" lang="en-US" altLang="en-US" sz="1300" b="0" i="0" u="none" strike="noStrike" cap="none" normalizeH="0" baseline="0" dirty="0">
                <a:ln>
                  <a:noFill/>
                </a:ln>
                <a:solidFill>
                  <a:schemeClr val="bg1"/>
                </a:solidFill>
                <a:effectLst/>
                <a:latin typeface="Courier New" panose="02070309020205020404" pitchFamily="49" charset="0"/>
              </a:rPr>
              <a:t> − quicksort left partition recursively </a:t>
            </a:r>
          </a:p>
          <a:p>
            <a:pPr marL="0" indent="0" eaLnBrk="0" fontAlgn="base" hangingPunct="0">
              <a:spcBef>
                <a:spcPct val="0"/>
              </a:spcBef>
              <a:spcAft>
                <a:spcPct val="0"/>
              </a:spcAft>
              <a:buClrTx/>
              <a:buSzTx/>
              <a:buNone/>
            </a:pPr>
            <a:r>
              <a:rPr kumimoji="0" lang="en-US" altLang="en-US" sz="1300" b="1" i="0" u="none" strike="noStrike" cap="none" normalizeH="0" baseline="0" dirty="0">
                <a:ln>
                  <a:noFill/>
                </a:ln>
                <a:solidFill>
                  <a:schemeClr val="bg1"/>
                </a:solidFill>
                <a:effectLst/>
                <a:latin typeface="Courier New" panose="02070309020205020404" pitchFamily="49" charset="0"/>
              </a:rPr>
              <a:t>Step 4</a:t>
            </a:r>
            <a:r>
              <a:rPr kumimoji="0" lang="en-US" altLang="en-US" sz="1300" b="0" i="0" u="none" strike="noStrike" cap="none" normalizeH="0" baseline="0" dirty="0">
                <a:ln>
                  <a:noFill/>
                </a:ln>
                <a:solidFill>
                  <a:schemeClr val="bg1"/>
                </a:solidFill>
                <a:effectLst/>
                <a:latin typeface="Courier New" panose="02070309020205020404" pitchFamily="49" charset="0"/>
              </a:rPr>
              <a:t> − quicksort right partition recursively</a:t>
            </a:r>
            <a:r>
              <a:rPr kumimoji="0" lang="en-US" altLang="en-US" sz="1300" b="0" i="0" u="none" strike="noStrike" cap="none" normalizeH="0" baseline="0" dirty="0">
                <a:ln>
                  <a:noFill/>
                </a:ln>
                <a:solidFill>
                  <a:schemeClr val="bg1"/>
                </a:solidFill>
                <a:effectLst/>
              </a:rPr>
              <a:t> </a:t>
            </a:r>
            <a:endParaRPr kumimoji="0" lang="en-US" altLang="en-US" sz="13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indent="0" eaLnBrk="0" fontAlgn="base" hangingPunct="0">
              <a:spcBef>
                <a:spcPct val="0"/>
              </a:spcBef>
              <a:spcAft>
                <a:spcPct val="0"/>
              </a:spcAft>
              <a:buClrTx/>
              <a:buSzTx/>
              <a:buNone/>
            </a:pPr>
            <a:endParaRPr kumimoji="0" lang="en-US" altLang="en-US" sz="1400" b="0" i="0" u="none" strike="noStrike" cap="none" normalizeH="0" baseline="0" dirty="0">
              <a:ln>
                <a:noFill/>
              </a:ln>
              <a:solidFill>
                <a:schemeClr val="tx1"/>
              </a:solidFill>
              <a:effectLst/>
            </a:endParaRPr>
          </a:p>
          <a:p>
            <a:pPr marL="0" indent="0" eaLnBrk="0" fontAlgn="base" hangingPunct="0">
              <a:spcBef>
                <a:spcPct val="0"/>
              </a:spcBef>
              <a:spcAft>
                <a:spcPct val="0"/>
              </a:spcAft>
              <a:buClrTx/>
              <a:buSzTx/>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0231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8631-3EAF-4EC3-BFBF-D618AB3B7E7B}"/>
              </a:ext>
            </a:extLst>
          </p:cNvPr>
          <p:cNvSpPr>
            <a:spLocks noGrp="1"/>
          </p:cNvSpPr>
          <p:nvPr>
            <p:ph type="title"/>
          </p:nvPr>
        </p:nvSpPr>
        <p:spPr>
          <a:xfrm rot="-5400000">
            <a:off x="-1009907" y="1911091"/>
            <a:ext cx="4058100" cy="653400"/>
          </a:xfrm>
        </p:spPr>
        <p:txBody>
          <a:bodyPr/>
          <a:lstStyle/>
          <a:p>
            <a:r>
              <a:rPr lang="en-GB" sz="3200" dirty="0"/>
              <a:t>Algorithm</a:t>
            </a:r>
          </a:p>
        </p:txBody>
      </p:sp>
      <p:pic>
        <p:nvPicPr>
          <p:cNvPr id="4" name="Picture 3">
            <a:extLst>
              <a:ext uri="{FF2B5EF4-FFF2-40B4-BE49-F238E27FC236}">
                <a16:creationId xmlns:a16="http://schemas.microsoft.com/office/drawing/2014/main" id="{8DAD3ED1-1F5B-47F7-99C2-0806C5B738D3}"/>
              </a:ext>
            </a:extLst>
          </p:cNvPr>
          <p:cNvPicPr>
            <a:picLocks noChangeAspect="1"/>
          </p:cNvPicPr>
          <p:nvPr/>
        </p:nvPicPr>
        <p:blipFill>
          <a:blip r:embed="rId2"/>
          <a:stretch>
            <a:fillRect/>
          </a:stretch>
        </p:blipFill>
        <p:spPr>
          <a:xfrm>
            <a:off x="2015837" y="2732808"/>
            <a:ext cx="5953990" cy="1891147"/>
          </a:xfrm>
          <a:prstGeom prst="rect">
            <a:avLst/>
          </a:prstGeom>
        </p:spPr>
      </p:pic>
      <p:pic>
        <p:nvPicPr>
          <p:cNvPr id="8" name="Picture 7">
            <a:extLst>
              <a:ext uri="{FF2B5EF4-FFF2-40B4-BE49-F238E27FC236}">
                <a16:creationId xmlns:a16="http://schemas.microsoft.com/office/drawing/2014/main" id="{32E8B649-0707-43A1-9396-8256543044B9}"/>
              </a:ext>
            </a:extLst>
          </p:cNvPr>
          <p:cNvPicPr>
            <a:picLocks noChangeAspect="1"/>
          </p:cNvPicPr>
          <p:nvPr/>
        </p:nvPicPr>
        <p:blipFill>
          <a:blip r:embed="rId3"/>
          <a:stretch>
            <a:fillRect/>
          </a:stretch>
        </p:blipFill>
        <p:spPr>
          <a:xfrm>
            <a:off x="2015836" y="293110"/>
            <a:ext cx="5953989" cy="2386495"/>
          </a:xfrm>
          <a:prstGeom prst="rect">
            <a:avLst/>
          </a:prstGeom>
        </p:spPr>
      </p:pic>
    </p:spTree>
    <p:extLst>
      <p:ext uri="{BB962C8B-B14F-4D97-AF65-F5344CB8AC3E}">
        <p14:creationId xmlns:p14="http://schemas.microsoft.com/office/powerpoint/2010/main" val="3040059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C2CEA-4534-475F-BAE4-C864437E1194}"/>
              </a:ext>
            </a:extLst>
          </p:cNvPr>
          <p:cNvSpPr>
            <a:spLocks noGrp="1"/>
          </p:cNvSpPr>
          <p:nvPr>
            <p:ph type="title"/>
          </p:nvPr>
        </p:nvSpPr>
        <p:spPr>
          <a:xfrm rot="-5400000">
            <a:off x="-962924" y="1982681"/>
            <a:ext cx="3477207" cy="478200"/>
          </a:xfrm>
        </p:spPr>
        <p:txBody>
          <a:bodyPr/>
          <a:lstStyle/>
          <a:p>
            <a:r>
              <a:rPr lang="en-GB" sz="3200" dirty="0"/>
              <a:t>Algorithm</a:t>
            </a:r>
          </a:p>
        </p:txBody>
      </p:sp>
      <p:sp>
        <p:nvSpPr>
          <p:cNvPr id="4" name="Google Shape;287;p33">
            <a:extLst>
              <a:ext uri="{FF2B5EF4-FFF2-40B4-BE49-F238E27FC236}">
                <a16:creationId xmlns:a16="http://schemas.microsoft.com/office/drawing/2014/main" id="{D81D2A65-6491-4999-B44D-FA4644B5C0CC}"/>
              </a:ext>
            </a:extLst>
          </p:cNvPr>
          <p:cNvSpPr>
            <a:spLocks noGrp="1"/>
          </p:cNvSpPr>
          <p:nvPr>
            <p:ph type="body" idx="1"/>
          </p:nvPr>
        </p:nvSpPr>
        <p:spPr>
          <a:xfrm>
            <a:off x="1270793" y="207818"/>
            <a:ext cx="6602413" cy="550718"/>
          </a:xfrm>
          <a:prstGeom prst="rect">
            <a:avLst/>
          </a:prstGeom>
          <a:solidFill>
            <a:schemeClr val="accent1"/>
          </a:solidFill>
          <a:ln>
            <a:noFill/>
          </a:ln>
        </p:spPr>
        <p:txBody>
          <a:bodyPr spcFirstLastPara="1" wrap="square" lIns="91425" tIns="91425" rIns="91425" bIns="91425" anchor="ctr" anchorCtr="0">
            <a:noAutofit/>
          </a:bodyPr>
          <a:lstStyle/>
          <a:p>
            <a:pPr marL="139700" indent="0">
              <a:buNone/>
            </a:pPr>
            <a:r>
              <a:rPr lang="en-GB" sz="1800" dirty="0">
                <a:latin typeface="Orbitron" panose="020B0604020202020204" charset="0"/>
              </a:rPr>
              <a:t>Bubble Sort</a:t>
            </a:r>
          </a:p>
        </p:txBody>
      </p:sp>
      <p:sp>
        <p:nvSpPr>
          <p:cNvPr id="5" name="Google Shape;4837;p57">
            <a:extLst>
              <a:ext uri="{FF2B5EF4-FFF2-40B4-BE49-F238E27FC236}">
                <a16:creationId xmlns:a16="http://schemas.microsoft.com/office/drawing/2014/main" id="{C2235C14-39F2-49E1-BB67-124EE4C4AEB5}"/>
              </a:ext>
            </a:extLst>
          </p:cNvPr>
          <p:cNvSpPr txBox="1">
            <a:spLocks/>
          </p:cNvSpPr>
          <p:nvPr/>
        </p:nvSpPr>
        <p:spPr>
          <a:xfrm>
            <a:off x="1381866" y="864328"/>
            <a:ext cx="6602100" cy="40713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Open Sans"/>
              <a:buChar char="●"/>
              <a:defRPr sz="1100" b="0" i="0" u="none" strike="noStrike" cap="none">
                <a:solidFill>
                  <a:srgbClr val="FFFFFF"/>
                </a:solidFill>
                <a:latin typeface="Open Sans"/>
                <a:ea typeface="Open Sans"/>
                <a:cs typeface="Open Sans"/>
                <a:sym typeface="Open Sans"/>
              </a:defRPr>
            </a:lvl1pPr>
            <a:lvl2pPr marL="914400" marR="0" lvl="1" indent="-317500" algn="l" rtl="0">
              <a:lnSpc>
                <a:spcPct val="100000"/>
              </a:lnSpc>
              <a:spcBef>
                <a:spcPts val="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2pPr>
            <a:lvl3pPr marL="1371600" marR="0" lvl="2"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3pPr>
            <a:lvl4pPr marL="1828800" marR="0" lvl="3"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4pPr>
            <a:lvl5pPr marL="2286000" marR="0" lvl="4"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5pPr>
            <a:lvl6pPr marL="2743200" marR="0" lvl="5"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6pPr>
            <a:lvl7pPr marL="3200400" marR="0" lvl="6"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7pPr>
            <a:lvl8pPr marL="3657600" marR="0" lvl="7"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1</a:t>
            </a:r>
            <a:r>
              <a:rPr kumimoji="0" lang="en-US" altLang="en-US" sz="1300" b="0" i="0" u="none" strike="noStrike" cap="none" normalizeH="0" baseline="0" dirty="0">
                <a:ln>
                  <a:noFill/>
                </a:ln>
                <a:solidFill>
                  <a:schemeClr val="bg1"/>
                </a:solidFill>
                <a:effectLst/>
                <a:latin typeface="Courier New" panose="02070309020205020404" pitchFamily="49" charset="0"/>
              </a:rPr>
              <a:t> – start from the first index</a:t>
            </a:r>
            <a:endParaRPr kumimoji="0" lang="en-US" altLang="en-US" sz="1300" b="0" i="0" u="none" strike="noStrike" cap="none" normalizeH="0" baseline="0" dirty="0">
              <a:ln>
                <a:noFill/>
              </a:ln>
              <a:solidFill>
                <a:schemeClr val="bg1"/>
              </a:solidFill>
              <a:effectLst/>
            </a:endParaRPr>
          </a:p>
          <a:p>
            <a:pPr marL="0" indent="0" eaLnBrk="0" fontAlgn="base" hangingPunct="0">
              <a:spcBef>
                <a:spcPct val="0"/>
              </a:spcBef>
              <a:spcAft>
                <a:spcPct val="0"/>
              </a:spcAft>
              <a:buClrTx/>
              <a:buSzTx/>
              <a:buNone/>
            </a:pPr>
            <a:r>
              <a:rPr kumimoji="0" lang="en-US" altLang="en-US" sz="1300" b="1" i="0" u="none" strike="noStrike" cap="none" normalizeH="0" baseline="0" dirty="0">
                <a:ln>
                  <a:noFill/>
                </a:ln>
                <a:solidFill>
                  <a:schemeClr val="bg1"/>
                </a:solidFill>
                <a:effectLst/>
                <a:latin typeface="Courier New" panose="02070309020205020404" pitchFamily="49" charset="0"/>
              </a:rPr>
              <a:t>Step 2 - </a:t>
            </a:r>
            <a:r>
              <a:rPr lang="en-AU" sz="1300" b="0" i="0" dirty="0">
                <a:solidFill>
                  <a:schemeClr val="bg1"/>
                </a:solidFill>
                <a:effectLst/>
                <a:latin typeface="Courier New" panose="02070309020205020404" pitchFamily="49" charset="0"/>
                <a:cs typeface="Courier New" panose="02070309020205020404" pitchFamily="49" charset="0"/>
              </a:rPr>
              <a:t>compare the current element with the next element of the 	array.</a:t>
            </a:r>
            <a:endParaRPr kumimoji="0" lang="en-US" altLang="en-US" sz="13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ClrTx/>
              <a:buSzTx/>
              <a:buNone/>
            </a:pPr>
            <a:r>
              <a:rPr kumimoji="0" lang="en-US" altLang="en-US" sz="1300" b="1" i="0" u="none" strike="noStrike" cap="none" normalizeH="0" baseline="0" dirty="0">
                <a:ln>
                  <a:noFill/>
                </a:ln>
                <a:solidFill>
                  <a:schemeClr val="bg1"/>
                </a:solidFill>
                <a:effectLst/>
                <a:latin typeface="Courier New" panose="02070309020205020404" pitchFamily="49" charset="0"/>
              </a:rPr>
              <a:t>Step 3</a:t>
            </a:r>
            <a:r>
              <a:rPr kumimoji="0" lang="en-US" altLang="en-US" sz="1300" b="0" i="0" u="none" strike="noStrike" cap="none" normalizeH="0" baseline="0" dirty="0">
                <a:ln>
                  <a:noFill/>
                </a:ln>
                <a:solidFill>
                  <a:schemeClr val="bg1"/>
                </a:solidFill>
                <a:effectLst/>
                <a:latin typeface="Courier New" panose="02070309020205020404" pitchFamily="49" charset="0"/>
              </a:rPr>
              <a:t> – </a:t>
            </a:r>
            <a:r>
              <a:rPr kumimoji="0" lang="en-AU" altLang="en-US" sz="1300" u="none" strike="noStrike" cap="none" normalizeH="0" baseline="0" dirty="0">
                <a:ln>
                  <a:noFill/>
                </a:ln>
                <a:solidFill>
                  <a:schemeClr val="bg1"/>
                </a:solidFill>
                <a:latin typeface="Courier New" panose="02070309020205020404" pitchFamily="49" charset="0"/>
                <a:cs typeface="Courier New" panose="02070309020205020404" pitchFamily="49" charset="0"/>
              </a:rPr>
              <a:t>i</a:t>
            </a:r>
            <a:r>
              <a:rPr lang="en-AU" sz="1300" b="0" i="0" dirty="0">
                <a:solidFill>
                  <a:schemeClr val="bg1"/>
                </a:solidFill>
                <a:effectLst/>
                <a:latin typeface="Courier New" panose="02070309020205020404" pitchFamily="49" charset="0"/>
                <a:cs typeface="Courier New" panose="02070309020205020404" pitchFamily="49" charset="0"/>
              </a:rPr>
              <a:t>f the current element is greater than the next element 	of the array, swap them.</a:t>
            </a:r>
          </a:p>
          <a:p>
            <a:pPr marL="0" indent="0" eaLnBrk="0" fontAlgn="base" hangingPunct="0">
              <a:spcBef>
                <a:spcPct val="0"/>
              </a:spcBef>
              <a:spcAft>
                <a:spcPct val="0"/>
              </a:spcAft>
              <a:buClrTx/>
              <a:buSzTx/>
              <a:buNone/>
            </a:pPr>
            <a:r>
              <a:rPr kumimoji="0" lang="en-US" altLang="en-US" sz="1300" b="1" i="0" u="none" strike="noStrike" cap="none" normalizeH="0" baseline="0" dirty="0">
                <a:ln>
                  <a:noFill/>
                </a:ln>
                <a:solidFill>
                  <a:schemeClr val="bg1"/>
                </a:solidFill>
                <a:effectLst/>
                <a:latin typeface="Courier New" panose="02070309020205020404" pitchFamily="49" charset="0"/>
              </a:rPr>
              <a:t>Step 4 - </a:t>
            </a:r>
            <a:r>
              <a:rPr kumimoji="0" lang="en-AU" altLang="en-US" sz="1300" u="none" strike="noStrike" cap="none" normalizeH="0" baseline="0" dirty="0">
                <a:ln>
                  <a:noFill/>
                </a:ln>
                <a:solidFill>
                  <a:schemeClr val="bg1"/>
                </a:solidFill>
                <a:latin typeface="Courier New" panose="02070309020205020404" pitchFamily="49" charset="0"/>
                <a:cs typeface="Courier New" panose="02070309020205020404" pitchFamily="49" charset="0"/>
              </a:rPr>
              <a:t>i</a:t>
            </a:r>
            <a:r>
              <a:rPr lang="en-AU" sz="1300" b="0" i="0" dirty="0">
                <a:solidFill>
                  <a:schemeClr val="bg1"/>
                </a:solidFill>
                <a:effectLst/>
                <a:latin typeface="Courier New" panose="02070309020205020404" pitchFamily="49" charset="0"/>
                <a:cs typeface="Courier New" panose="02070309020205020404" pitchFamily="49" charset="0"/>
              </a:rPr>
              <a:t>f the current element is less than the next element, 	move to the next element.</a:t>
            </a:r>
            <a:endParaRPr kumimoji="0" lang="en-US" altLang="en-US" sz="13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5</a:t>
            </a:r>
            <a:r>
              <a:rPr kumimoji="0" lang="en-US" altLang="en-US" sz="1300" b="0" i="0" u="none" strike="noStrike" cap="none" normalizeH="0" baseline="0" dirty="0">
                <a:ln>
                  <a:noFill/>
                </a:ln>
                <a:solidFill>
                  <a:schemeClr val="bg1"/>
                </a:solidFill>
                <a:effectLst/>
                <a:latin typeface="Courier New" panose="02070309020205020404" pitchFamily="49" charset="0"/>
              </a:rPr>
              <a:t> − continue these steps until second last index</a:t>
            </a:r>
            <a:endParaRPr kumimoji="0" lang="en-US" altLang="en-US" sz="14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indent="0" eaLnBrk="0" fontAlgn="base" hangingPunct="0">
              <a:spcBef>
                <a:spcPct val="0"/>
              </a:spcBef>
              <a:spcAft>
                <a:spcPct val="0"/>
              </a:spcAft>
              <a:buClrTx/>
              <a:buSzTx/>
              <a:buNone/>
            </a:pPr>
            <a:endParaRPr kumimoji="0" lang="en-US" altLang="en-US" sz="1400" b="0" i="0" u="none" strike="noStrike" cap="none" normalizeH="0" baseline="0" dirty="0">
              <a:ln>
                <a:noFill/>
              </a:ln>
              <a:solidFill>
                <a:schemeClr val="tx1"/>
              </a:solidFill>
              <a:effectLst/>
            </a:endParaRPr>
          </a:p>
          <a:p>
            <a:pPr marL="0" indent="0" eaLnBrk="0" fontAlgn="base" hangingPunct="0">
              <a:spcBef>
                <a:spcPct val="0"/>
              </a:spcBef>
              <a:spcAft>
                <a:spcPct val="0"/>
              </a:spcAft>
              <a:buClrTx/>
              <a:buSzTx/>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832EE5B4-E5D5-490D-BCD5-76B336799FD0}"/>
              </a:ext>
            </a:extLst>
          </p:cNvPr>
          <p:cNvPicPr>
            <a:picLocks noChangeAspect="1"/>
          </p:cNvPicPr>
          <p:nvPr/>
        </p:nvPicPr>
        <p:blipFill>
          <a:blip r:embed="rId2"/>
          <a:stretch>
            <a:fillRect/>
          </a:stretch>
        </p:blipFill>
        <p:spPr>
          <a:xfrm>
            <a:off x="1932709" y="2722418"/>
            <a:ext cx="5829425" cy="2134466"/>
          </a:xfrm>
          <a:prstGeom prst="rect">
            <a:avLst/>
          </a:prstGeom>
        </p:spPr>
      </p:pic>
    </p:spTree>
    <p:extLst>
      <p:ext uri="{BB962C8B-B14F-4D97-AF65-F5344CB8AC3E}">
        <p14:creationId xmlns:p14="http://schemas.microsoft.com/office/powerpoint/2010/main" val="4203639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C2CEA-4534-475F-BAE4-C864437E1194}"/>
              </a:ext>
            </a:extLst>
          </p:cNvPr>
          <p:cNvSpPr>
            <a:spLocks noGrp="1"/>
          </p:cNvSpPr>
          <p:nvPr>
            <p:ph type="title"/>
          </p:nvPr>
        </p:nvSpPr>
        <p:spPr>
          <a:xfrm rot="-5400000">
            <a:off x="-921360" y="2188129"/>
            <a:ext cx="3477207" cy="478200"/>
          </a:xfrm>
        </p:spPr>
        <p:txBody>
          <a:bodyPr/>
          <a:lstStyle/>
          <a:p>
            <a:r>
              <a:rPr lang="en-GB" sz="3200" dirty="0"/>
              <a:t>Algorithm</a:t>
            </a:r>
          </a:p>
        </p:txBody>
      </p:sp>
      <p:sp>
        <p:nvSpPr>
          <p:cNvPr id="4" name="Google Shape;287;p33">
            <a:extLst>
              <a:ext uri="{FF2B5EF4-FFF2-40B4-BE49-F238E27FC236}">
                <a16:creationId xmlns:a16="http://schemas.microsoft.com/office/drawing/2014/main" id="{D81D2A65-6491-4999-B44D-FA4644B5C0CC}"/>
              </a:ext>
            </a:extLst>
          </p:cNvPr>
          <p:cNvSpPr>
            <a:spLocks noGrp="1"/>
          </p:cNvSpPr>
          <p:nvPr>
            <p:ph type="body" idx="1"/>
          </p:nvPr>
        </p:nvSpPr>
        <p:spPr>
          <a:xfrm>
            <a:off x="1270793" y="207818"/>
            <a:ext cx="6602413" cy="550718"/>
          </a:xfrm>
          <a:prstGeom prst="rect">
            <a:avLst/>
          </a:prstGeom>
          <a:solidFill>
            <a:schemeClr val="accent1"/>
          </a:solidFill>
          <a:ln>
            <a:noFill/>
          </a:ln>
        </p:spPr>
        <p:txBody>
          <a:bodyPr spcFirstLastPara="1" wrap="square" lIns="91425" tIns="91425" rIns="91425" bIns="91425" anchor="ctr" anchorCtr="0">
            <a:noAutofit/>
          </a:bodyPr>
          <a:lstStyle/>
          <a:p>
            <a:pPr marL="139700" indent="0">
              <a:buNone/>
            </a:pPr>
            <a:r>
              <a:rPr lang="en-GB" sz="1800" dirty="0">
                <a:latin typeface="Orbitron" panose="020B0604020202020204" charset="0"/>
              </a:rPr>
              <a:t>Dijkstra</a:t>
            </a:r>
          </a:p>
        </p:txBody>
      </p:sp>
      <p:sp>
        <p:nvSpPr>
          <p:cNvPr id="5" name="Google Shape;4837;p57">
            <a:extLst>
              <a:ext uri="{FF2B5EF4-FFF2-40B4-BE49-F238E27FC236}">
                <a16:creationId xmlns:a16="http://schemas.microsoft.com/office/drawing/2014/main" id="{C2235C14-39F2-49E1-BB67-124EE4C4AEB5}"/>
              </a:ext>
            </a:extLst>
          </p:cNvPr>
          <p:cNvSpPr txBox="1">
            <a:spLocks/>
          </p:cNvSpPr>
          <p:nvPr/>
        </p:nvSpPr>
        <p:spPr>
          <a:xfrm>
            <a:off x="1381866" y="864328"/>
            <a:ext cx="6602100" cy="40713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Open Sans"/>
              <a:buChar char="●"/>
              <a:defRPr sz="1100" b="0" i="0" u="none" strike="noStrike" cap="none">
                <a:solidFill>
                  <a:srgbClr val="FFFFFF"/>
                </a:solidFill>
                <a:latin typeface="Open Sans"/>
                <a:ea typeface="Open Sans"/>
                <a:cs typeface="Open Sans"/>
                <a:sym typeface="Open Sans"/>
              </a:defRPr>
            </a:lvl1pPr>
            <a:lvl2pPr marL="914400" marR="0" lvl="1" indent="-317500" algn="l" rtl="0">
              <a:lnSpc>
                <a:spcPct val="100000"/>
              </a:lnSpc>
              <a:spcBef>
                <a:spcPts val="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2pPr>
            <a:lvl3pPr marL="1371600" marR="0" lvl="2"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3pPr>
            <a:lvl4pPr marL="1828800" marR="0" lvl="3"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4pPr>
            <a:lvl5pPr marL="2286000" marR="0" lvl="4"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5pPr>
            <a:lvl6pPr marL="2743200" marR="0" lvl="5"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6pPr>
            <a:lvl7pPr marL="3200400" marR="0" lvl="6"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7pPr>
            <a:lvl8pPr marL="3657600" marR="0" lvl="7" indent="-317500" algn="l" rtl="0">
              <a:lnSpc>
                <a:spcPct val="100000"/>
              </a:lnSpc>
              <a:spcBef>
                <a:spcPts val="1600"/>
              </a:spcBef>
              <a:spcAft>
                <a:spcPts val="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rgbClr val="434343"/>
              </a:buClr>
              <a:buSzPts val="1400"/>
              <a:buFont typeface="Roboto Condensed Light"/>
              <a:buChar char="■"/>
              <a:defRPr sz="1400" b="0" i="0" u="none" strike="noStrike" cap="none">
                <a:solidFill>
                  <a:srgbClr val="FFFFFF"/>
                </a:solidFill>
                <a:latin typeface="Open Sans"/>
                <a:ea typeface="Open Sans"/>
                <a:cs typeface="Open Sans"/>
                <a:sym typeface="Open San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1</a:t>
            </a:r>
            <a:r>
              <a:rPr kumimoji="0" lang="en-US" altLang="en-US" sz="1300" b="0" i="0" u="none" strike="noStrike" cap="none" normalizeH="0" baseline="0" dirty="0">
                <a:ln>
                  <a:noFill/>
                </a:ln>
                <a:solidFill>
                  <a:schemeClr val="bg1"/>
                </a:solidFill>
                <a:effectLst/>
                <a:latin typeface="Courier New" panose="02070309020205020404" pitchFamily="49" charset="0"/>
              </a:rPr>
              <a:t> - </a:t>
            </a:r>
            <a:r>
              <a:rPr lang="en-AU" sz="1300" b="0" i="0" dirty="0">
                <a:effectLst/>
                <a:latin typeface="Courier New" panose="02070309020205020404" pitchFamily="49" charset="0"/>
                <a:cs typeface="Courier New" panose="02070309020205020404" pitchFamily="49" charset="0"/>
              </a:rPr>
              <a:t>Create a set </a:t>
            </a:r>
            <a:r>
              <a:rPr lang="en-AU" sz="1300" b="0" i="1" dirty="0">
                <a:effectLst/>
                <a:latin typeface="Courier New" panose="02070309020205020404" pitchFamily="49" charset="0"/>
                <a:cs typeface="Courier New" panose="02070309020205020404" pitchFamily="49" charset="0"/>
              </a:rPr>
              <a:t>sptSet</a:t>
            </a:r>
            <a:r>
              <a:rPr lang="en-AU" sz="1300" b="0" i="0" dirty="0">
                <a:effectLst/>
                <a:latin typeface="Courier New" panose="02070309020205020404" pitchFamily="49" charset="0"/>
                <a:cs typeface="Courier New" panose="02070309020205020404" pitchFamily="49" charset="0"/>
              </a:rPr>
              <a:t> (shortest path tree set) that keeps 	track of vertices included in shortest path tree, i.e., 	whose minimum distance from source is calculated and 	finalized. Initially, this set is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2 - </a:t>
            </a:r>
            <a:r>
              <a:rPr lang="en-AU" sz="1300" b="0" i="0" dirty="0">
                <a:effectLst/>
                <a:latin typeface="Courier New" panose="02070309020205020404" pitchFamily="49" charset="0"/>
                <a:cs typeface="Courier New" panose="02070309020205020404" pitchFamily="49" charset="0"/>
              </a:rPr>
              <a:t>Assign a distance value to all vertices in the input 	graph. Initialize all distance values as INFINITE. 	Assign distance value as 0 for the source vertex so 	that it is picked first.</a:t>
            </a:r>
            <a:endParaRPr kumimoji="0" lang="en-US" altLang="en-US" sz="13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bg1"/>
                </a:solidFill>
                <a:effectLst/>
                <a:latin typeface="Courier New" panose="02070309020205020404" pitchFamily="49" charset="0"/>
              </a:rPr>
              <a:t>Step 3</a:t>
            </a:r>
            <a:r>
              <a:rPr kumimoji="0" lang="en-US" altLang="en-US" sz="1300" b="0" i="0" u="none" strike="noStrike" cap="none" normalizeH="0" baseline="0" dirty="0">
                <a:ln>
                  <a:noFill/>
                </a:ln>
                <a:solidFill>
                  <a:schemeClr val="bg1"/>
                </a:solidFill>
                <a:effectLst/>
                <a:latin typeface="Courier New" panose="02070309020205020404" pitchFamily="49" charset="0"/>
              </a:rPr>
              <a:t> - </a:t>
            </a:r>
            <a:r>
              <a:rPr lang="en-AU" sz="1300" b="0" i="0" dirty="0">
                <a:effectLst/>
                <a:latin typeface="Courier New" panose="02070309020205020404" pitchFamily="49" charset="0"/>
                <a:cs typeface="Courier New" panose="02070309020205020404" pitchFamily="49" charset="0"/>
              </a:rPr>
              <a:t>While </a:t>
            </a:r>
            <a:r>
              <a:rPr lang="en-AU" sz="1300" b="0" i="1" dirty="0">
                <a:effectLst/>
                <a:latin typeface="Courier New" panose="02070309020205020404" pitchFamily="49" charset="0"/>
                <a:cs typeface="Courier New" panose="02070309020205020404" pitchFamily="49" charset="0"/>
              </a:rPr>
              <a:t>sptSet</a:t>
            </a:r>
            <a:r>
              <a:rPr lang="en-AU" sz="1300" b="0" i="0" dirty="0">
                <a:effectLst/>
                <a:latin typeface="Courier New" panose="02070309020205020404" pitchFamily="49" charset="0"/>
                <a:cs typeface="Courier New" panose="02070309020205020404" pitchFamily="49" charset="0"/>
              </a:rPr>
              <a:t> doesn’t include all vertices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1300" u="none" strike="noStrike" cap="none" normalizeH="0" baseline="0" dirty="0">
                <a:ln>
                  <a:noFill/>
                </a:ln>
                <a:solidFill>
                  <a:schemeClr val="bg1"/>
                </a:solidFill>
                <a:latin typeface="Courier New" panose="02070309020205020404" pitchFamily="49" charset="0"/>
                <a:cs typeface="Courier New" panose="02070309020205020404" pitchFamily="49" charset="0"/>
              </a:rPr>
              <a:t>	</a:t>
            </a:r>
            <a:r>
              <a:rPr kumimoji="0" lang="en-AU" altLang="en-US" sz="1300" b="1" u="none" strike="noStrike" cap="none" normalizeH="0" baseline="0" dirty="0">
                <a:ln>
                  <a:noFill/>
                </a:ln>
                <a:solidFill>
                  <a:schemeClr val="bg1"/>
                </a:solidFill>
                <a:latin typeface="Courier New" panose="02070309020205020404" pitchFamily="49" charset="0"/>
                <a:cs typeface="Courier New" panose="02070309020205020404" pitchFamily="49" charset="0"/>
              </a:rPr>
              <a:t>a) </a:t>
            </a:r>
            <a:r>
              <a:rPr lang="en-AU" sz="1300" b="0" i="0" dirty="0">
                <a:effectLst/>
                <a:latin typeface="Courier New" panose="02070309020205020404" pitchFamily="49" charset="0"/>
                <a:cs typeface="Courier New" panose="02070309020205020404" pitchFamily="49" charset="0"/>
              </a:rPr>
              <a:t>Pick a vertex ‘u’ which is not there in </a:t>
            </a:r>
            <a:r>
              <a:rPr lang="en-AU" sz="1300" b="0" i="1" dirty="0">
                <a:effectLst/>
                <a:latin typeface="Courier New" panose="02070309020205020404" pitchFamily="49" charset="0"/>
                <a:cs typeface="Courier New" panose="02070309020205020404" pitchFamily="49" charset="0"/>
              </a:rPr>
              <a:t>sptSet</a:t>
            </a:r>
            <a:r>
              <a:rPr lang="en-AU" sz="1300" b="0" i="0" dirty="0">
                <a:effectLst/>
                <a:latin typeface="Courier New" panose="02070309020205020404" pitchFamily="49" charset="0"/>
                <a:cs typeface="Courier New" panose="02070309020205020404" pitchFamily="49" charset="0"/>
              </a:rPr>
              <a:t> and 		   has minimum distance value.</a:t>
            </a: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1300" u="none" strike="noStrike" cap="none" normalizeH="0" baseline="0" dirty="0">
                <a:ln>
                  <a:noFill/>
                </a:ln>
                <a:solidFill>
                  <a:schemeClr val="bg1"/>
                </a:solidFill>
                <a:latin typeface="Courier New" panose="02070309020205020404" pitchFamily="49" charset="0"/>
                <a:cs typeface="Courier New" panose="02070309020205020404" pitchFamily="49" charset="0"/>
              </a:rPr>
              <a:t>	</a:t>
            </a:r>
            <a:r>
              <a:rPr kumimoji="0" lang="en-AU" altLang="en-US" sz="1300" b="1" u="none" strike="noStrike" cap="none" normalizeH="0" baseline="0" dirty="0">
                <a:ln>
                  <a:noFill/>
                </a:ln>
                <a:solidFill>
                  <a:schemeClr val="bg1"/>
                </a:solidFill>
                <a:latin typeface="Courier New" panose="02070309020205020404" pitchFamily="49" charset="0"/>
                <a:cs typeface="Courier New" panose="02070309020205020404" pitchFamily="49" charset="0"/>
              </a:rPr>
              <a:t>b)</a:t>
            </a:r>
            <a:r>
              <a:rPr kumimoji="0" lang="en-AU" altLang="en-US" sz="1300" u="none" strike="noStrike" cap="none" normalizeH="0" baseline="0" dirty="0">
                <a:ln>
                  <a:noFill/>
                </a:ln>
                <a:solidFill>
                  <a:schemeClr val="bg1"/>
                </a:solidFill>
                <a:latin typeface="Courier New" panose="02070309020205020404" pitchFamily="49" charset="0"/>
                <a:cs typeface="Courier New" panose="02070309020205020404" pitchFamily="49" charset="0"/>
              </a:rPr>
              <a:t> </a:t>
            </a:r>
            <a:r>
              <a:rPr lang="en-GB" sz="1300" b="0" i="0" dirty="0">
                <a:effectLst/>
                <a:latin typeface="Courier New" panose="02070309020205020404" pitchFamily="49" charset="0"/>
                <a:cs typeface="Courier New" panose="02070309020205020404" pitchFamily="49" charset="0"/>
              </a:rPr>
              <a:t>Include ‘u’ to </a:t>
            </a:r>
            <a:r>
              <a:rPr lang="en-GB" sz="1300" b="0" i="1" dirty="0">
                <a:effectLst/>
                <a:latin typeface="Courier New" panose="02070309020205020404" pitchFamily="49" charset="0"/>
                <a:cs typeface="Courier New" panose="02070309020205020404" pitchFamily="49" charset="0"/>
              </a:rPr>
              <a:t>sptSet</a:t>
            </a:r>
            <a:r>
              <a:rPr lang="en-GB" sz="1300" b="0" i="0" dirty="0">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GB" sz="1300" dirty="0">
                <a:latin typeface="Courier New" panose="02070309020205020404" pitchFamily="49" charset="0"/>
                <a:cs typeface="Courier New" panose="02070309020205020404" pitchFamily="49" charset="0"/>
              </a:rPr>
              <a:t>	</a:t>
            </a:r>
            <a:r>
              <a:rPr lang="en-GB" sz="1300" b="1" dirty="0">
                <a:latin typeface="Courier New" panose="02070309020205020404" pitchFamily="49" charset="0"/>
                <a:cs typeface="Courier New" panose="02070309020205020404" pitchFamily="49" charset="0"/>
              </a:rPr>
              <a:t>c) </a:t>
            </a:r>
            <a:r>
              <a:rPr lang="en-AU" sz="1300" b="0" i="0" dirty="0">
                <a:effectLst/>
                <a:latin typeface="Courier New" panose="02070309020205020404" pitchFamily="49" charset="0"/>
                <a:cs typeface="Courier New" panose="02070309020205020404" pitchFamily="49" charset="0"/>
              </a:rPr>
              <a:t>Update distance value of all adjacent vertices of     	   ‘u’. To update the distance values, iterate through 	   	   all adjacent vertices. For every adjacent vertex 	   	   ‘v’, if sum of distance value of ‘u’ (from source)  	  	   and weight of edge u-v, is less than the distance 	 	   value of ‘v’, then update the distance value of ‘v’.</a:t>
            </a:r>
            <a:endParaRPr lang="en-GB" sz="1300" b="1" i="0" dirty="0">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indent="0" eaLnBrk="0" fontAlgn="base" hangingPunct="0">
              <a:spcBef>
                <a:spcPct val="0"/>
              </a:spcBef>
              <a:spcAft>
                <a:spcPct val="0"/>
              </a:spcAft>
              <a:buClrTx/>
              <a:buSzTx/>
              <a:buNone/>
            </a:pPr>
            <a:endParaRPr kumimoji="0" lang="en-US" altLang="en-US" sz="1400" b="0" i="0" u="none" strike="noStrike" cap="none" normalizeH="0" baseline="0" dirty="0">
              <a:ln>
                <a:noFill/>
              </a:ln>
              <a:solidFill>
                <a:schemeClr val="tx1"/>
              </a:solidFill>
              <a:effectLst/>
            </a:endParaRPr>
          </a:p>
          <a:p>
            <a:pPr marL="0" indent="0" eaLnBrk="0" fontAlgn="base" hangingPunct="0">
              <a:spcBef>
                <a:spcPct val="0"/>
              </a:spcBef>
              <a:spcAft>
                <a:spcPct val="0"/>
              </a:spcAft>
              <a:buClrTx/>
              <a:buSzTx/>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3488491"/>
      </p:ext>
    </p:extLst>
  </p:cSld>
  <p:clrMapOvr>
    <a:masterClrMapping/>
  </p:clrMapOvr>
</p:sld>
</file>

<file path=ppt/theme/theme1.xml><?xml version="1.0" encoding="utf-8"?>
<a:theme xmlns:a="http://schemas.openxmlformats.org/drawingml/2006/main" name="eSports Campaign by Slidesgo">
  <a:themeElements>
    <a:clrScheme name="Simple Light">
      <a:dk1>
        <a:srgbClr val="000000"/>
      </a:dk1>
      <a:lt1>
        <a:srgbClr val="FFFFFF"/>
      </a:lt1>
      <a:dk2>
        <a:srgbClr val="474747"/>
      </a:dk2>
      <a:lt2>
        <a:srgbClr val="EEEEEE"/>
      </a:lt2>
      <a:accent1>
        <a:srgbClr val="FF111E"/>
      </a:accent1>
      <a:accent2>
        <a:srgbClr val="EEEEEE"/>
      </a:accent2>
      <a:accent3>
        <a:srgbClr val="474747"/>
      </a:accent3>
      <a:accent4>
        <a:srgbClr val="FFFFFF"/>
      </a:accent4>
      <a:accent5>
        <a:srgbClr val="000000"/>
      </a:accent5>
      <a:accent6>
        <a:srgbClr val="FF111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TotalTime>
  <Words>1040</Words>
  <Application>Microsoft Office PowerPoint</Application>
  <PresentationFormat>On-screen Show (16:9)</PresentationFormat>
  <Paragraphs>127</Paragraphs>
  <Slides>17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Comic Sans MS</vt:lpstr>
      <vt:lpstr>Wingdings</vt:lpstr>
      <vt:lpstr>Orbitron</vt:lpstr>
      <vt:lpstr>Orbitron Regular</vt:lpstr>
      <vt:lpstr>Arial</vt:lpstr>
      <vt:lpstr>Open Sans</vt:lpstr>
      <vt:lpstr>Roboto Condensed Light</vt:lpstr>
      <vt:lpstr>Comfortaa</vt:lpstr>
      <vt:lpstr>Courier New</vt:lpstr>
      <vt:lpstr>eSports Campaign by Slidesgo</vt:lpstr>
      <vt:lpstr>Sort Battle &amp; Maze Solver</vt:lpstr>
      <vt:lpstr>Table of Contents</vt:lpstr>
      <vt:lpstr>Objectives</vt:lpstr>
      <vt:lpstr>Introduction</vt:lpstr>
      <vt:lpstr>Introduction</vt:lpstr>
      <vt:lpstr>Algorithm</vt:lpstr>
      <vt:lpstr>Algorithm</vt:lpstr>
      <vt:lpstr>Algorithm</vt:lpstr>
      <vt:lpstr>Algorithm</vt:lpstr>
      <vt:lpstr>Algorithm</vt:lpstr>
      <vt:lpstr>Algorithm</vt:lpstr>
      <vt:lpstr>Algorithm</vt:lpstr>
      <vt:lpstr>Project Overview</vt:lpstr>
      <vt:lpstr>Project Overview</vt:lpstr>
      <vt:lpstr>Dependencies</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eSports Campaig</dc:title>
  <cp:lastModifiedBy>ARPAN GYAWALI</cp:lastModifiedBy>
  <cp:revision>48</cp:revision>
  <dcterms:modified xsi:type="dcterms:W3CDTF">2020-12-10T05:56:58Z</dcterms:modified>
</cp:coreProperties>
</file>